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Viga"/>
      <p:regular r:id="rId56"/>
    </p:embeddedFont>
    <p:embeddedFont>
      <p:font typeface="Rubik"/>
      <p:regular r:id="rId57"/>
      <p:bold r:id="rId58"/>
      <p:italic r:id="rId59"/>
      <p:boldItalic r:id="rId60"/>
    </p:embeddedFont>
    <p:embeddedFont>
      <p:font typeface="DM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7">
          <p15:clr>
            <a:srgbClr val="747775"/>
          </p15:clr>
        </p15:guide>
        <p15:guide id="2" pos="340">
          <p15:clr>
            <a:srgbClr val="747775"/>
          </p15:clr>
        </p15:guide>
        <p15:guide id="3" orient="horz" pos="680">
          <p15:clr>
            <a:srgbClr val="747775"/>
          </p15:clr>
        </p15:guide>
        <p15:guide id="4" orient="horz" pos="907">
          <p15:clr>
            <a:srgbClr val="747775"/>
          </p15:clr>
        </p15:guide>
        <p15:guide id="5" orient="horz" pos="1814">
          <p15:clr>
            <a:srgbClr val="747775"/>
          </p15:clr>
        </p15:guide>
        <p15:guide id="6" orient="horz" pos="2721">
          <p15:clr>
            <a:srgbClr val="747775"/>
          </p15:clr>
        </p15:guide>
        <p15:guide id="7" pos="5420">
          <p15:clr>
            <a:srgbClr val="747775"/>
          </p15:clr>
        </p15:guide>
        <p15:guide id="8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8D0A2F-551B-42B3-AE49-336E67680E4B}">
  <a:tblStyle styleId="{B98D0A2F-551B-42B3-AE49-336E67680E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 orient="horz"/>
        <p:guide pos="340"/>
        <p:guide pos="680" orient="horz"/>
        <p:guide pos="907" orient="horz"/>
        <p:guide pos="1814" orient="horz"/>
        <p:guide pos="2721" orient="horz"/>
        <p:guide pos="542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DMSans-bold.fntdata"/><Relationship Id="rId61" Type="http://schemas.openxmlformats.org/officeDocument/2006/relationships/font" Target="fonts/DMSans-regular.fntdata"/><Relationship Id="rId20" Type="http://schemas.openxmlformats.org/officeDocument/2006/relationships/slide" Target="slides/slide13.xml"/><Relationship Id="rId64" Type="http://schemas.openxmlformats.org/officeDocument/2006/relationships/font" Target="fonts/DMSans-boldItalic.fntdata"/><Relationship Id="rId63" Type="http://schemas.openxmlformats.org/officeDocument/2006/relationships/font" Target="fonts/DMSans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ubik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4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3.xml"/><Relationship Id="rId54" Type="http://schemas.openxmlformats.org/officeDocument/2006/relationships/font" Target="fonts/Roboto-italic.fntdata"/><Relationship Id="rId13" Type="http://schemas.openxmlformats.org/officeDocument/2006/relationships/slide" Target="slides/slide6.xml"/><Relationship Id="rId57" Type="http://schemas.openxmlformats.org/officeDocument/2006/relationships/font" Target="fonts/Rubik-regular.fntdata"/><Relationship Id="rId12" Type="http://schemas.openxmlformats.org/officeDocument/2006/relationships/slide" Target="slides/slide5.xml"/><Relationship Id="rId56" Type="http://schemas.openxmlformats.org/officeDocument/2006/relationships/font" Target="fonts/Viga-regular.fntdata"/><Relationship Id="rId15" Type="http://schemas.openxmlformats.org/officeDocument/2006/relationships/slide" Target="slides/slide8.xml"/><Relationship Id="rId59" Type="http://schemas.openxmlformats.org/officeDocument/2006/relationships/font" Target="fonts/Rubik-italic.fntdata"/><Relationship Id="rId14" Type="http://schemas.openxmlformats.org/officeDocument/2006/relationships/slide" Target="slides/slide7.xml"/><Relationship Id="rId58" Type="http://schemas.openxmlformats.org/officeDocument/2006/relationships/font" Target="fonts/Rubik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6493ddfcce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36493ddfcce_0_8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f88fd501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g37f88fd5013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493ddfcce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g36493ddfcce_0_8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6493ddfcce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7" name="Google Shape;557;g36493ddfcce_0_8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657feefe2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g3657feefe2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657feefe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Atributo con expresión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Feature con valor derivado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Dato crudo con transformación pendiente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Entrada no normalizada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g3657feefe2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657feefe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0" name="Google Shape;580;g3657feefe26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6493ddfcce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g36493ddfcce_0_9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6493ddfcce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6" name="Google Shape;596;g36493ddfcce_0_9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6493ddfcce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36493ddfcce_0_9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6493ddfcce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1" name="Google Shape;611;g36493ddfcce_0_9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f88fd5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g37f88fd50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6493ddfcce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g36493ddfcce_0_9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6493ddfcce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36493ddfcce_0_9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6493ddfcce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g36493ddfcce_0_9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6493ddfcce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g36493ddfcce_0_9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6493ddfcce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1" name="Google Shape;671;g36493ddfcce_0_9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6493ddfcce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8" name="Google Shape;678;g36493ddfcce_0_9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6493ddfcce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36493ddfcce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493ddfcce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8" name="Google Shape;698;g36493ddfcce_0_10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6493ddfcce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5" name="Google Shape;705;g36493ddfcce_0_1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6493ddfcce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4" name="Google Shape;714;g36493ddfcce_0_10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800b19444d_4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3800b19444d_4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493ddfcce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6" name="Google Shape;726;g36493ddfcce_0_10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6493ddfcce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3" name="Google Shape;733;g36493ddfcce_0_10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493ddfcce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Respuestas: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Enviados: 3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Secuencia: Leer pedido &gt; Evaluar pago &gt; Evaluar stock &gt; Registrar contador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Condición: Pago = “Aprobado” y Stock = “No”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Bucle: Procesar cada registro iniciando con un contador en 0 y cortar al llegar al final de la tabla</a:t>
            </a:r>
            <a:endParaRPr/>
          </a:p>
        </p:txBody>
      </p:sp>
      <p:sp>
        <p:nvSpPr>
          <p:cNvPr id="740" name="Google Shape;740;g36493ddfcce_0_10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6493ddfcce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0" name="Google Shape;750;g36493ddfcce_0_10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6493ddfcce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0" name="Google Shape;760;g36493ddfcce_0_10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6493ddfcce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9" name="Google Shape;769;g36493ddfcce_0_10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6493ddfcce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0" name="Google Shape;790;g36493ddfcce_0_10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657feefe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9" name="Google Shape;799;g3657feefe2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6493ddfcce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7" name="Google Shape;807;g36493ddfcce_0_10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6493ddfcce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7" name="Google Shape;827;g36493ddfcce_0_1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6493ddfcce_0_8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36493ddfcce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6493ddfcce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5" name="Google Shape;835;g36493ddfcce_0_1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6493ddfcce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4" name="Google Shape;844;g36493ddfcce_0_1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6493ddfcce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1" name="Google Shape;851;g36493ddfcce_0_1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6493ddfcce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Respuestas: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Estados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Anulado: 1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Pendiente: 1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Enviado: 1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Métodos de envío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Moto: 1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Correo: 2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Expreso: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Pseudocódigo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INICIO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moto = 0; correo = 0; expreso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enviado = 0; pendiente = 0; anulado =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PARA cada pedido EN lista HACER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SI pago = "Anulado" ENTONCES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anulado = anulado+1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SINO SI pago &lt;&gt; "Aprobado" ENTONCES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pendiente = pendiente+1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SINO SI stock = "No" ENTONCES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enviado = enviado+1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SINO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SI destino="CBA" Y peso&lt;=5 ENTONCES moto = moto+1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SINO SI destino="Interior" Y peso&lt;=10 ENTONCES correo = correo+1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SINO expreso = expreso+1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FIN 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FIN 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FIN PARA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Mostrar moto, correo, expreso, enviado, pendiente, anulado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FIN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36493ddfcce_0_1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6493ddfcce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36493ddfcce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493ddfcce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36493ddfcce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6493ddfcce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36493ddfcce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6493ddfcce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36493ddfcce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76df8163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76df8163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f88fd5013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g37f88fd5013_0_4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52" name="Google Shape;52;p1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1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55" name="Google Shape;55;p1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61" name="Google Shape;61;p1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76" name="Google Shape;76;p1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" name="Google Shape;77;p1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78" name="Google Shape;78;p1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" name="Google Shape;80;p1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87" name="Google Shape;87;p1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" name="Google Shape;88;p1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89" name="Google Shape;89;p1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" name="Google Shape;91;p1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01" name="Google Shape;101;p1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1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03" name="Google Shape;103;p1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09" name="Google Shape;109;p1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1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11" name="Google Shape;111;p1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" name="Google Shape;113;p1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9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17" name="Google Shape;117;p19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19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20" name="Google Shape;120;p19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9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9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26" name="Google Shape;126;p19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7" name="Google Shape;12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0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30" name="Google Shape;130;p20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" name="Google Shape;132;p20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33" name="Google Shape;133;p20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0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 amt="86000"/>
          </a:blip>
          <a:srcRect b="0" l="526" r="36029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1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0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0" name="Google Shape;14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1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43" name="Google Shape;143;p21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21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46" name="Google Shape;146;p21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1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48" name="Google Shape;148;p21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21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53" name="Google Shape;153;p2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" name="Google Shape;154;p2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55" name="Google Shape;155;p2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2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60" name="Google Shape;160;p2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2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63" name="Google Shape;163;p2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165" name="Google Shape;165;p2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69" name="Google Shape;169;p2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71" name="Google Shape;171;p2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81" name="Google Shape;181;p2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Google Shape;182;p2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83" name="Google Shape;183;p2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87" name="Google Shape;187;p2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2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90" name="Google Shape;190;p2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92" name="Google Shape;192;p2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202" name="Google Shape;202;p2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" name="Google Shape;203;p2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04" name="Google Shape;204;p2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7933414" y="172759"/>
            <a:ext cx="997270" cy="258920"/>
            <a:chOff x="7348059" y="4597904"/>
            <a:chExt cx="1491133" cy="386564"/>
          </a:xfrm>
        </p:grpSpPr>
        <p:sp>
          <p:nvSpPr>
            <p:cNvPr id="212" name="Google Shape;212;p2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2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14" name="Google Shape;214;p2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_2"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232838" y="539750"/>
            <a:ext cx="8720700" cy="44451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311700" y="781525"/>
            <a:ext cx="399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11700" y="2834125"/>
            <a:ext cx="3837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63" y="324325"/>
            <a:ext cx="1374612" cy="3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219363" y="4223113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7755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6">
          <p15:clr>
            <a:srgbClr val="E46962"/>
          </p15:clr>
        </p15:guide>
        <p15:guide id="2" pos="1052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38" name="Google Shape;238;p3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" name="Google Shape;240;p3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41" name="Google Shape;241;p3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43" name="Google Shape;243;p32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2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47" name="Google Shape;247;p32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8" name="Google Shape;24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51" name="Google Shape;251;p3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" name="Google Shape;253;p3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54" name="Google Shape;254;p3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56" name="Google Shape;256;p33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3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60" name="Google Shape;260;p3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1" name="Google Shape;26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64" name="Google Shape;264;p3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Google Shape;266;p3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67" name="Google Shape;267;p3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269" name="Google Shape;269;p3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74" name="Google Shape;274;p3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p3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76" name="Google Shape;276;p3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35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81" name="Google Shape;281;p35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35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84" name="Google Shape;284;p35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286" name="Google Shape;286;p35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3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90" name="Google Shape;290;p3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92" name="Google Shape;292;p3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6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96" name="Google Shape;296;p36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" name="Google Shape;298;p36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99" name="Google Shape;299;p36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6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301" name="Google Shape;301;p36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14" name="Google Shape;314;p3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5" name="Google Shape;315;p3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16" name="Google Shape;316;p3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8"/>
          <p:cNvPicPr preferRelativeResize="0"/>
          <p:nvPr/>
        </p:nvPicPr>
        <p:blipFill rotWithShape="1">
          <a:blip r:embed="rId2">
            <a:alphaModFix/>
          </a:blip>
          <a:srcRect b="0" l="45560" r="0" t="0"/>
          <a:stretch/>
        </p:blipFill>
        <p:spPr>
          <a:xfrm>
            <a:off x="0" y="450"/>
            <a:ext cx="3798652" cy="5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9"/>
          <p:cNvPicPr preferRelativeResize="0"/>
          <p:nvPr/>
        </p:nvPicPr>
        <p:blipFill rotWithShape="1">
          <a:blip r:embed="rId2">
            <a:alphaModFix/>
          </a:blip>
          <a:srcRect b="0" l="43394" r="0" t="0"/>
          <a:stretch/>
        </p:blipFill>
        <p:spPr>
          <a:xfrm>
            <a:off x="0" y="0"/>
            <a:ext cx="3798650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9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0"/>
          <p:cNvPicPr preferRelativeResize="0"/>
          <p:nvPr/>
        </p:nvPicPr>
        <p:blipFill rotWithShape="1">
          <a:blip r:embed="rId2">
            <a:alphaModFix/>
          </a:blip>
          <a:srcRect b="0" l="45302" r="2500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4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42" name="Google Shape;342;p40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" name="Google Shape;343;p4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44" name="Google Shape;344;p4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1"/>
          <p:cNvPicPr preferRelativeResize="0"/>
          <p:nvPr/>
        </p:nvPicPr>
        <p:blipFill rotWithShape="1">
          <a:blip r:embed="rId2">
            <a:alphaModFix/>
          </a:blip>
          <a:srcRect b="0" l="43214" r="4588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/>
        </p:nvSpPr>
        <p:spPr>
          <a:xfrm>
            <a:off x="7710975" y="4582562"/>
            <a:ext cx="12924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3318" y="4844227"/>
            <a:ext cx="1287649" cy="14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6" name="Google Shape;356;p4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7" name="Google Shape;357;p4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58" name="Google Shape;358;p4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" name="Google Shape;359;p4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60" name="Google Shape;360;p4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4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2" name="Google Shape;362;p4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3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8" name="Google Shape;368;p43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371" name="Google Shape;371;p4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2" name="Google Shape;37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4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4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81" name="Google Shape;381;p4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" name="Google Shape;382;p4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83" name="Google Shape;383;p4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5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4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93" name="Google Shape;393;p4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" name="Google Shape;394;p4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95" name="Google Shape;395;p4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4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602" y="0"/>
            <a:ext cx="6711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00" name="Google Shape;400;p4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01" name="Google Shape;401;p4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4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03" name="Google Shape;403;p4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5" name="Google Shape;405;p4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" name="Google Shape;406;p4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7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10" name="Google Shape;410;p4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11" name="Google Shape;411;p4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" name="Google Shape;412;p4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13" name="Google Shape;413;p4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5" name="Google Shape;415;p4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8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8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22" name="Google Shape;422;p4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3" name="Google Shape;423;p4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24" name="Google Shape;424;p4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4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6" name="Google Shape;426;p4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7" name="Google Shape;427;p4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9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9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3" name="Google Shape;433;p49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34" name="Google Shape;434;p49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" name="Google Shape;435;p49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36" name="Google Shape;436;p49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9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8" name="Google Shape;438;p49"/>
          <p:cNvSpPr txBox="1"/>
          <p:nvPr/>
        </p:nvSpPr>
        <p:spPr>
          <a:xfrm>
            <a:off x="7475028" y="44918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4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567366" y="48364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ayerd">
  <p:cSld name="CUSTOM_1_1_2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93830"/>
            <a:ext cx="9144000" cy="282244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50"/>
          <p:cNvSpPr txBox="1"/>
          <p:nvPr/>
        </p:nvSpPr>
        <p:spPr>
          <a:xfrm>
            <a:off x="409638" y="2261225"/>
            <a:ext cx="362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5187313" y="2261225"/>
            <a:ext cx="374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6" name="Google Shape;446;p5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47" name="Google Shape;447;p50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8" name="Google Shape;448;p5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49" name="Google Shape;449;p5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1" name="Google Shape;451;p5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50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" name="Google Shape;456;p51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457" name="Google Shape;457;p5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5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59" name="Google Shape;459;p5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463" name="Google Shape;463;p5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5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466" name="Google Shape;466;p5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468" name="Google Shape;468;p52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pSU7HIHN4Iw&amp;t=213s" TargetMode="External"/><Relationship Id="rId4" Type="http://schemas.openxmlformats.org/officeDocument/2006/relationships/hyperlink" Target="https://youtu.be/QOiVVishzMU" TargetMode="External"/><Relationship Id="rId5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3" title="Forma_triangular_redondead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53"/>
          <p:cNvGrpSpPr/>
          <p:nvPr/>
        </p:nvGrpSpPr>
        <p:grpSpPr>
          <a:xfrm>
            <a:off x="295575" y="1080000"/>
            <a:ext cx="5061900" cy="1287075"/>
            <a:chOff x="540000" y="1033025"/>
            <a:chExt cx="5061900" cy="1287075"/>
          </a:xfrm>
        </p:grpSpPr>
        <p:sp>
          <p:nvSpPr>
            <p:cNvPr id="477" name="Google Shape;477;p53"/>
            <p:cNvSpPr txBox="1"/>
            <p:nvPr/>
          </p:nvSpPr>
          <p:spPr>
            <a:xfrm>
              <a:off x="540000" y="1033025"/>
              <a:ext cx="5061900" cy="7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4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Fundamentos IA</a:t>
              </a:r>
              <a:endParaRPr b="0" i="0" sz="46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478" name="Google Shape;478;p53"/>
            <p:cNvSpPr txBox="1"/>
            <p:nvPr/>
          </p:nvSpPr>
          <p:spPr>
            <a:xfrm>
              <a:off x="540000" y="1630700"/>
              <a:ext cx="4660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2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Introducción IA y datos</a:t>
              </a:r>
              <a:endParaRPr sz="26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Clase 2  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2"/>
          <p:cNvSpPr txBox="1"/>
          <p:nvPr/>
        </p:nvSpPr>
        <p:spPr>
          <a:xfrm>
            <a:off x="341075" y="425850"/>
            <a:ext cx="84375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Para ir adelantando… 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Git y Github: </a:t>
            </a:r>
            <a:r>
              <a:rPr b="1" lang="es-419" sz="12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https://www.youtube.com/watch?v=pSU7HIHN4Iw&amp;t=213s</a:t>
            </a:r>
            <a:r>
              <a:rPr lang="es-419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(7 minutos)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Primeros pasos con Github Copilot:</a:t>
            </a:r>
            <a:r>
              <a:rPr b="1" lang="es-419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-419" sz="12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https://youtu.be/QOiVVishzMU</a:t>
            </a: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(6 minutos) </a:t>
            </a:r>
            <a:endParaRPr i="0" sz="12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7" name="Google Shape;547;p62" title="copil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513" y="1999600"/>
            <a:ext cx="4596976" cy="258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/>
          <p:nvPr/>
        </p:nvSpPr>
        <p:spPr>
          <a:xfrm>
            <a:off x="1848300" y="1648984"/>
            <a:ext cx="54474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Entidad, d</a:t>
            </a: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ato, información 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e insight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1A2D9A"/>
                </a:highlight>
                <a:latin typeface="Viga"/>
                <a:ea typeface="Viga"/>
                <a:cs typeface="Viga"/>
                <a:sym typeface="Viga"/>
              </a:rPr>
              <a:t>¿Son lo mismo? ¿Por qué?</a:t>
            </a:r>
            <a:endParaRPr b="0" i="0" sz="900" u="none" cap="none" strike="noStrike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53" name="Google Shape;553;p6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4" name="Google Shape;554;p63" title="ChatGPT Image 27 ago 2025, 09_25_52 p.m..png"/>
          <p:cNvPicPr preferRelativeResize="0"/>
          <p:nvPr/>
        </p:nvPicPr>
        <p:blipFill rotWithShape="1">
          <a:blip r:embed="rId3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4"/>
          <p:cNvSpPr txBox="1"/>
          <p:nvPr/>
        </p:nvSpPr>
        <p:spPr>
          <a:xfrm>
            <a:off x="540000" y="518302"/>
            <a:ext cx="286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Entidad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60" name="Google Shape;560;p64"/>
          <p:cNvSpPr txBox="1"/>
          <p:nvPr/>
        </p:nvSpPr>
        <p:spPr>
          <a:xfrm>
            <a:off x="450312" y="1230077"/>
            <a:ext cx="52044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300"/>
              <a:buFont typeface="Roboto"/>
              <a:buChar char="●"/>
            </a:pPr>
            <a:r>
              <a:rPr lang="es-419" sz="13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el sustantivo a analizar: un concepto que representa una cosa del mundo real.</a:t>
            </a:r>
            <a:endParaRPr sz="13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300"/>
              <a:buFont typeface="Roboto"/>
              <a:buChar char="●"/>
            </a:pPr>
            <a:r>
              <a:rPr lang="es-419" sz="13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Una entidad en el área de Data tiene características específicas. En el contexto de bases de datos, se convierte en tablas, columnas y claves y, a nivel </a:t>
            </a:r>
            <a:r>
              <a:rPr lang="es-419" sz="13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físico</a:t>
            </a:r>
            <a:r>
              <a:rPr lang="es-419" sz="13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en uso de memoria.</a:t>
            </a:r>
            <a:endParaRPr sz="13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300"/>
              <a:buFont typeface="Roboto"/>
              <a:buChar char="●"/>
            </a:pPr>
            <a:r>
              <a:rPr lang="es-419" sz="13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Una instancia de una entidad es un objeto, individuo, evento o fenómeno del mundo real, identificable de forma única, sobre el cual se recopilan valores de atributos para describir, analizar o modelar.</a:t>
            </a:r>
            <a:endParaRPr sz="13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300"/>
              <a:buFont typeface="Roboto"/>
              <a:buChar char="●"/>
            </a:pPr>
            <a:r>
              <a:rPr lang="es-419" sz="13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Las instancias de una entidad están compuestas por datos.</a:t>
            </a:r>
            <a:endParaRPr sz="13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1" name="Google Shape;561;p64" title="icono-isometrico-inteligencia-artificial-sala-servidores-centro-datos-concepto-base-datos.png"/>
          <p:cNvPicPr preferRelativeResize="0"/>
          <p:nvPr/>
        </p:nvPicPr>
        <p:blipFill rotWithShape="1">
          <a:blip r:embed="rId3">
            <a:alphaModFix/>
          </a:blip>
          <a:srcRect b="13150" l="9794" r="8785" t="17492"/>
          <a:stretch/>
        </p:blipFill>
        <p:spPr>
          <a:xfrm>
            <a:off x="6070425" y="1678650"/>
            <a:ext cx="2533575" cy="1618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562" name="Google Shape;562;p6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8" name="Google Shape;5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373" y="1180795"/>
            <a:ext cx="6255251" cy="29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5"/>
          <p:cNvSpPr txBox="1"/>
          <p:nvPr/>
        </p:nvSpPr>
        <p:spPr>
          <a:xfrm>
            <a:off x="2372850" y="427125"/>
            <a:ext cx="43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Entidades e instancias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/>
          <p:nvPr/>
        </p:nvSpPr>
        <p:spPr>
          <a:xfrm>
            <a:off x="540000" y="359233"/>
            <a:ext cx="2867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Datos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Materia prima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75" name="Google Shape;575;p66"/>
          <p:cNvSpPr txBox="1"/>
          <p:nvPr/>
        </p:nvSpPr>
        <p:spPr>
          <a:xfrm>
            <a:off x="393425" y="1294522"/>
            <a:ext cx="54849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la unidad básica de la información.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el valor de un atributo o característica para una entidad. Es la  representación de una observación o medición en un contexto específico y momento determinado.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 el atributo cambia su valor a lo largo del tiempo o entre entidades puede llamarse variable.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Su valor puede ser cuantitativo o cualitativo.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Existen valores numéricos y de texto.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Los valores pueden ser primarios o calculados a partir de expresiones, mayormente fórmulas y también concatenaciones de texto o reglas lógicas.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6" name="Google Shape;576;p66" title="icono-isometrico-inteligencia-artificial-sala-servidores-centro-datos-concepto-base-datos.png"/>
          <p:cNvPicPr preferRelativeResize="0"/>
          <p:nvPr/>
        </p:nvPicPr>
        <p:blipFill rotWithShape="1">
          <a:blip r:embed="rId3">
            <a:alphaModFix/>
          </a:blip>
          <a:srcRect b="13150" l="9794" r="8785" t="17492"/>
          <a:stretch/>
        </p:blipFill>
        <p:spPr>
          <a:xfrm>
            <a:off x="6234850" y="1814949"/>
            <a:ext cx="2369150" cy="15136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577" name="Google Shape;577;p6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7"/>
          <p:cNvSpPr txBox="1"/>
          <p:nvPr/>
        </p:nvSpPr>
        <p:spPr>
          <a:xfrm>
            <a:off x="540000" y="359233"/>
            <a:ext cx="2867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Datos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Materia prima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83" name="Google Shape;583;p6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4" name="Google Shape;5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50" y="1924100"/>
            <a:ext cx="7788301" cy="12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8"/>
          <p:cNvSpPr txBox="1"/>
          <p:nvPr/>
        </p:nvSpPr>
        <p:spPr>
          <a:xfrm>
            <a:off x="540000" y="369541"/>
            <a:ext cx="2867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Datos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Materia prima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590" name="Google Shape;590;p68"/>
          <p:cNvGrpSpPr/>
          <p:nvPr/>
        </p:nvGrpSpPr>
        <p:grpSpPr>
          <a:xfrm>
            <a:off x="540000" y="1513564"/>
            <a:ext cx="8064000" cy="2047200"/>
            <a:chOff x="540000" y="1733550"/>
            <a:chExt cx="8064000" cy="2047200"/>
          </a:xfrm>
        </p:grpSpPr>
        <p:sp>
          <p:nvSpPr>
            <p:cNvPr id="591" name="Google Shape;591;p68"/>
            <p:cNvSpPr txBox="1"/>
            <p:nvPr/>
          </p:nvSpPr>
          <p:spPr>
            <a:xfrm>
              <a:off x="540000" y="1733550"/>
              <a:ext cx="4032000" cy="20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Cuantitativo</a:t>
              </a:r>
              <a:endParaRPr b="1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Representan cantidades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Referidos a números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Se pueden transformar en estadísticas utilizables para medir y probar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Ejemplo: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Edad, altura, precio, etc.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2" name="Google Shape;592;p68"/>
            <p:cNvSpPr txBox="1"/>
            <p:nvPr/>
          </p:nvSpPr>
          <p:spPr>
            <a:xfrm>
              <a:off x="4572000" y="1733550"/>
              <a:ext cx="4032000" cy="20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Cualitativo</a:t>
              </a:r>
              <a:endParaRPr b="1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Representan categorías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Referidos a cualidades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Se pueden identificar con preguntas como ¿cuál? o ¿cuáles?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Ejemplo: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Nombre, país, sexo, etc.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3" name="Google Shape;593;p6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9"/>
          <p:cNvSpPr txBox="1"/>
          <p:nvPr/>
        </p:nvSpPr>
        <p:spPr>
          <a:xfrm>
            <a:off x="540000" y="359233"/>
            <a:ext cx="2867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Datos</a:t>
            </a:r>
            <a:endParaRPr sz="3000">
              <a:solidFill>
                <a:srgbClr val="1A2D9A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Materia prima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99" name="Google Shape;599;p69"/>
          <p:cNvSpPr txBox="1"/>
          <p:nvPr/>
        </p:nvSpPr>
        <p:spPr>
          <a:xfrm>
            <a:off x="540000" y="1587789"/>
            <a:ext cx="40320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Según estructura</a:t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Estructurados: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tabulares, organizados en filas y columnas. Ej: Excel, SQL.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No estructurados: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texto libre, imágenes, audio, video. Ej: comentarios, fotos, grabaciones.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Semiestructurados: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tienen estructura flexible. Ej: JSON, XML, formularios web.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69"/>
          <p:cNvSpPr txBox="1"/>
          <p:nvPr/>
        </p:nvSpPr>
        <p:spPr>
          <a:xfrm>
            <a:off x="4572000" y="1587789"/>
            <a:ext cx="40320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Según origen</a:t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Primarios: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recolectados directamente por el analista.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Secundarios: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recopilados por otros (fuentes abiertas, sistemas previos).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6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"/>
          <p:cNvSpPr txBox="1"/>
          <p:nvPr/>
        </p:nvSpPr>
        <p:spPr>
          <a:xfrm>
            <a:off x="845600" y="659900"/>
            <a:ext cx="7525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¿Cómo determinar la calidad de los datos?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2820956" y="1701900"/>
            <a:ext cx="37758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Mediante las siguientes </a:t>
            </a:r>
            <a:r>
              <a:rPr lang="es-419" sz="1200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dimensiones:</a:t>
            </a:r>
            <a:endParaRPr sz="1200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Exactitud: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Datos correctos.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Completitud: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Sin valores faltantes.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Consistencia: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Mismo formato y codificación.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Actualidad: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Datos vigentes.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Relevancia: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Adecuados al objetivo.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7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/>
        </p:nvSpPr>
        <p:spPr>
          <a:xfrm>
            <a:off x="3138150" y="613683"/>
            <a:ext cx="286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Información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14" name="Google Shape;614;p71"/>
          <p:cNvSpPr txBox="1"/>
          <p:nvPr/>
        </p:nvSpPr>
        <p:spPr>
          <a:xfrm>
            <a:off x="882450" y="1855949"/>
            <a:ext cx="7379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 conjunto de datos procesados, organizados y contextualizados que adquieren significado mediante su relación con un propósito, un contexto o una pregunta de análisis.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el resultado de transformar datos brutos en conocimiento usable, y constituye la base fundamental para la toma de decisiones, el análisis inteligente y la comunicación efectiva.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Datos procesados para satisfacer una intención de conocimiento para la acción en un contexto determinado.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7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/>
          <p:nvPr/>
        </p:nvSpPr>
        <p:spPr>
          <a:xfrm>
            <a:off x="540000" y="581415"/>
            <a:ext cx="51375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3"/>
              <a:buFont typeface="Arial"/>
              <a:buNone/>
            </a:pPr>
            <a:r>
              <a:rPr b="1" i="0" lang="es-419" sz="2972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Denme el ok si:</a:t>
            </a:r>
            <a:endParaRPr b="1" i="0" sz="2972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3"/>
              <a:buFont typeface="Arial"/>
              <a:buNone/>
            </a:pPr>
            <a:r>
              <a:t/>
            </a:r>
            <a:endParaRPr b="1" i="0" sz="2972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6087" lvl="0" marL="377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77"/>
              <a:buFont typeface="DM Sans"/>
              <a:buChar char="●"/>
            </a:pP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Me escuchan bien.</a:t>
            </a:r>
            <a:endParaRPr b="0" i="0" sz="2477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6087" lvl="0" marL="377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77"/>
              <a:buFont typeface="DM Sans"/>
              <a:buChar char="●"/>
            </a:pP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Ven las diapos</a:t>
            </a:r>
            <a:r>
              <a:rPr lang="es-419" sz="2477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itivas</a:t>
            </a: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2477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6087" lvl="0" marL="377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77"/>
              <a:buFont typeface="DM Sans"/>
              <a:buChar char="●"/>
            </a:pP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Me ven.</a:t>
            </a:r>
            <a:endParaRPr b="0" i="0" sz="2477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6087" lvl="0" marL="377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77"/>
              <a:buFont typeface="DM Sans"/>
              <a:buChar char="●"/>
            </a:pP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Estoy grabando.</a:t>
            </a:r>
            <a:endParaRPr b="0" i="0" sz="2477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3"/>
              <a:buFont typeface="Arial"/>
              <a:buNone/>
            </a:pPr>
            <a:r>
              <a:t/>
            </a:r>
            <a:endParaRPr b="1" i="0" sz="3303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4" name="Google Shape;48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9101" y="581426"/>
            <a:ext cx="4705002" cy="31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4" title="recording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4725" y="2916250"/>
            <a:ext cx="930051" cy="9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2"/>
          <p:cNvSpPr txBox="1"/>
          <p:nvPr/>
        </p:nvSpPr>
        <p:spPr>
          <a:xfrm>
            <a:off x="3138150" y="359233"/>
            <a:ext cx="286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Insight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21" name="Google Shape;621;p72"/>
          <p:cNvSpPr txBox="1"/>
          <p:nvPr/>
        </p:nvSpPr>
        <p:spPr>
          <a:xfrm>
            <a:off x="540000" y="2149775"/>
            <a:ext cx="403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Descubrimientos o comprensiones profundas y reveladoras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obtenidas a partir del análisis de datos e información. Estos revelan patrones, tendencias o verdades ocultas que no son inmediatamente obvios.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72" title="icono-bombilla-luz-amarilla-diseno-vector-3d-concepto-negocio-solucion-idea.png"/>
          <p:cNvPicPr preferRelativeResize="0"/>
          <p:nvPr/>
        </p:nvPicPr>
        <p:blipFill rotWithShape="1">
          <a:blip r:embed="rId3">
            <a:alphaModFix/>
          </a:blip>
          <a:srcRect b="10229" l="32795" r="34090" t="10038"/>
          <a:stretch/>
        </p:blipFill>
        <p:spPr>
          <a:xfrm>
            <a:off x="6324995" y="1477637"/>
            <a:ext cx="1413025" cy="22676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623" name="Google Shape;623;p7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3"/>
          <p:cNvSpPr txBox="1"/>
          <p:nvPr/>
        </p:nvSpPr>
        <p:spPr>
          <a:xfrm>
            <a:off x="2428650" y="360000"/>
            <a:ext cx="4286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Ciclo de vida del dato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629" name="Google Shape;629;p73"/>
          <p:cNvGrpSpPr/>
          <p:nvPr/>
        </p:nvGrpSpPr>
        <p:grpSpPr>
          <a:xfrm>
            <a:off x="755700" y="1180142"/>
            <a:ext cx="7632601" cy="3023975"/>
            <a:chOff x="755700" y="1595406"/>
            <a:chExt cx="7632601" cy="3023975"/>
          </a:xfrm>
        </p:grpSpPr>
        <p:grpSp>
          <p:nvGrpSpPr>
            <p:cNvPr id="630" name="Google Shape;630;p73"/>
            <p:cNvGrpSpPr/>
            <p:nvPr/>
          </p:nvGrpSpPr>
          <p:grpSpPr>
            <a:xfrm>
              <a:off x="755700" y="1595406"/>
              <a:ext cx="7632601" cy="2581325"/>
              <a:chOff x="540000" y="2096725"/>
              <a:chExt cx="7632601" cy="2581325"/>
            </a:xfrm>
          </p:grpSpPr>
          <p:pic>
            <p:nvPicPr>
              <p:cNvPr id="631" name="Google Shape;631;p73" title="ChatGPT Image 2 ago 2025, 11_53_27 a.m..png"/>
              <p:cNvPicPr preferRelativeResize="0"/>
              <p:nvPr/>
            </p:nvPicPr>
            <p:blipFill rotWithShape="1">
              <a:blip r:embed="rId3">
                <a:alphaModFix/>
              </a:blip>
              <a:srcRect b="26176" l="17056" r="18651" t="24914"/>
              <a:stretch/>
            </p:blipFill>
            <p:spPr>
              <a:xfrm>
                <a:off x="540000" y="3849025"/>
                <a:ext cx="108975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632" name="Google Shape;632;p73"/>
              <p:cNvSpPr txBox="1"/>
              <p:nvPr/>
            </p:nvSpPr>
            <p:spPr>
              <a:xfrm>
                <a:off x="825375" y="3349725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1</a:t>
                </a:r>
                <a:endParaRPr b="1" sz="6000">
                  <a:solidFill>
                    <a:srgbClr val="435D74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633" name="Google Shape;633;p73" title="ChatGPT Image 2 ago 2025, 11_57_18 a.m..png"/>
              <p:cNvPicPr preferRelativeResize="0"/>
              <p:nvPr/>
            </p:nvPicPr>
            <p:blipFill rotWithShape="1">
              <a:blip r:embed="rId4">
                <a:alphaModFix/>
              </a:blip>
              <a:srcRect b="26359" l="17059" r="18928" t="23829"/>
              <a:stretch/>
            </p:blipFill>
            <p:spPr>
              <a:xfrm>
                <a:off x="1619625" y="3628901"/>
                <a:ext cx="106541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pic>
            <p:nvPicPr>
              <p:cNvPr id="634" name="Google Shape;634;p73" title="ChatGPT Image 2 ago 2025, 12_00_42 p.m..png"/>
              <p:cNvPicPr preferRelativeResize="0"/>
              <p:nvPr/>
            </p:nvPicPr>
            <p:blipFill rotWithShape="1">
              <a:blip r:embed="rId5">
                <a:alphaModFix/>
              </a:blip>
              <a:srcRect b="26054" l="16263" r="17326" t="22736"/>
              <a:stretch/>
            </p:blipFill>
            <p:spPr>
              <a:xfrm>
                <a:off x="2715527" y="3425041"/>
                <a:ext cx="1065400" cy="8215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635" name="Google Shape;635;p73"/>
              <p:cNvSpPr txBox="1"/>
              <p:nvPr/>
            </p:nvSpPr>
            <p:spPr>
              <a:xfrm>
                <a:off x="1892825" y="3138363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2</a:t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6" name="Google Shape;636;p73"/>
              <p:cNvSpPr txBox="1"/>
              <p:nvPr/>
            </p:nvSpPr>
            <p:spPr>
              <a:xfrm>
                <a:off x="2967077" y="2926650"/>
                <a:ext cx="6729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3</a:t>
                </a:r>
                <a:endParaRPr>
                  <a:solidFill>
                    <a:srgbClr val="435D74"/>
                  </a:solidFill>
                </a:endParaRPr>
              </a:p>
            </p:txBody>
          </p:sp>
          <p:pic>
            <p:nvPicPr>
              <p:cNvPr id="637" name="Google Shape;637;p73" title="ChatGPT Image 2 ago 2025, 11_53_27 a.m..png"/>
              <p:cNvPicPr preferRelativeResize="0"/>
              <p:nvPr/>
            </p:nvPicPr>
            <p:blipFill rotWithShape="1">
              <a:blip r:embed="rId3">
                <a:alphaModFix/>
              </a:blip>
              <a:srcRect b="26176" l="17056" r="18651" t="24914"/>
              <a:stretch/>
            </p:blipFill>
            <p:spPr>
              <a:xfrm>
                <a:off x="3811425" y="3205825"/>
                <a:ext cx="108975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638" name="Google Shape;638;p73"/>
              <p:cNvSpPr txBox="1"/>
              <p:nvPr/>
            </p:nvSpPr>
            <p:spPr>
              <a:xfrm>
                <a:off x="4096800" y="2706525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4</a:t>
                </a:r>
                <a:endParaRPr b="1" sz="6000">
                  <a:solidFill>
                    <a:srgbClr val="435D74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639" name="Google Shape;639;p73" title="ChatGPT Image 2 ago 2025, 11_57_18 a.m..png"/>
              <p:cNvPicPr preferRelativeResize="0"/>
              <p:nvPr/>
            </p:nvPicPr>
            <p:blipFill rotWithShape="1">
              <a:blip r:embed="rId4">
                <a:alphaModFix/>
              </a:blip>
              <a:srcRect b="26359" l="17059" r="18928" t="23829"/>
              <a:stretch/>
            </p:blipFill>
            <p:spPr>
              <a:xfrm>
                <a:off x="4891050" y="2985701"/>
                <a:ext cx="106541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pic>
            <p:nvPicPr>
              <p:cNvPr id="640" name="Google Shape;640;p73" title="ChatGPT Image 2 ago 2025, 12_00_42 p.m..png"/>
              <p:cNvPicPr preferRelativeResize="0"/>
              <p:nvPr/>
            </p:nvPicPr>
            <p:blipFill rotWithShape="1">
              <a:blip r:embed="rId5">
                <a:alphaModFix/>
              </a:blip>
              <a:srcRect b="26054" l="16263" r="17326" t="22736"/>
              <a:stretch/>
            </p:blipFill>
            <p:spPr>
              <a:xfrm>
                <a:off x="5986952" y="2781841"/>
                <a:ext cx="1065400" cy="8215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641" name="Google Shape;641;p73"/>
              <p:cNvSpPr txBox="1"/>
              <p:nvPr/>
            </p:nvSpPr>
            <p:spPr>
              <a:xfrm>
                <a:off x="5164250" y="2495163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5</a:t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42" name="Google Shape;642;p73"/>
              <p:cNvSpPr txBox="1"/>
              <p:nvPr/>
            </p:nvSpPr>
            <p:spPr>
              <a:xfrm>
                <a:off x="6238502" y="2283450"/>
                <a:ext cx="6729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6</a:t>
                </a:r>
                <a:endParaRPr>
                  <a:solidFill>
                    <a:srgbClr val="435D74"/>
                  </a:solidFill>
                </a:endParaRPr>
              </a:p>
            </p:txBody>
          </p:sp>
          <p:pic>
            <p:nvPicPr>
              <p:cNvPr id="643" name="Google Shape;643;p73" title="ChatGPT Image 2 ago 2025, 11_53_27 a.m..png"/>
              <p:cNvPicPr preferRelativeResize="0"/>
              <p:nvPr/>
            </p:nvPicPr>
            <p:blipFill rotWithShape="1">
              <a:blip r:embed="rId3">
                <a:alphaModFix/>
              </a:blip>
              <a:srcRect b="26176" l="17056" r="18651" t="24914"/>
              <a:stretch/>
            </p:blipFill>
            <p:spPr>
              <a:xfrm>
                <a:off x="7082850" y="2596025"/>
                <a:ext cx="1089751" cy="8290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644" name="Google Shape;644;p73"/>
              <p:cNvSpPr txBox="1"/>
              <p:nvPr/>
            </p:nvSpPr>
            <p:spPr>
              <a:xfrm>
                <a:off x="7368225" y="2096725"/>
                <a:ext cx="519000" cy="11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419" sz="6000">
                    <a:solidFill>
                      <a:srgbClr val="435D74"/>
                    </a:solidFill>
                    <a:latin typeface="Viga"/>
                    <a:ea typeface="Viga"/>
                    <a:cs typeface="Viga"/>
                    <a:sym typeface="Viga"/>
                  </a:rPr>
                  <a:t>7</a:t>
                </a:r>
                <a:endParaRPr b="1" sz="6000">
                  <a:solidFill>
                    <a:srgbClr val="435D74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</p:grpSp>
        <p:sp>
          <p:nvSpPr>
            <p:cNvPr id="645" name="Google Shape;645;p73"/>
            <p:cNvSpPr txBox="1"/>
            <p:nvPr/>
          </p:nvSpPr>
          <p:spPr>
            <a:xfrm>
              <a:off x="1812731" y="3974429"/>
              <a:ext cx="107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Almacena</a:t>
              </a:r>
              <a:endParaRPr b="0" i="0" sz="2000" u="none" cap="none" strike="noStrike">
                <a:solidFill>
                  <a:srgbClr val="0320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6" name="Google Shape;646;p73"/>
            <p:cNvSpPr txBox="1"/>
            <p:nvPr/>
          </p:nvSpPr>
          <p:spPr>
            <a:xfrm>
              <a:off x="2926799" y="3761504"/>
              <a:ext cx="1033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Prepara</a:t>
              </a:r>
              <a:endParaRPr b="0" i="0" sz="2000" u="none" cap="none" strike="noStrike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7" name="Google Shape;647;p73"/>
            <p:cNvSpPr txBox="1"/>
            <p:nvPr/>
          </p:nvSpPr>
          <p:spPr>
            <a:xfrm>
              <a:off x="796412" y="4203881"/>
              <a:ext cx="975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Captura</a:t>
              </a:r>
              <a:endParaRPr b="0" i="0" sz="2000" u="none" cap="none" strike="noStrike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8" name="Google Shape;648;p73"/>
            <p:cNvSpPr txBox="1"/>
            <p:nvPr/>
          </p:nvSpPr>
          <p:spPr>
            <a:xfrm>
              <a:off x="4084200" y="3548154"/>
              <a:ext cx="975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Analiza</a:t>
              </a:r>
              <a:endParaRPr/>
            </a:p>
          </p:txBody>
        </p:sp>
        <p:sp>
          <p:nvSpPr>
            <p:cNvPr id="649" name="Google Shape;649;p73"/>
            <p:cNvSpPr txBox="1"/>
            <p:nvPr/>
          </p:nvSpPr>
          <p:spPr>
            <a:xfrm>
              <a:off x="5110176" y="3328825"/>
              <a:ext cx="107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Comunica</a:t>
              </a:r>
              <a:endParaRPr/>
            </a:p>
          </p:txBody>
        </p:sp>
        <p:sp>
          <p:nvSpPr>
            <p:cNvPr id="650" name="Google Shape;650;p73"/>
            <p:cNvSpPr txBox="1"/>
            <p:nvPr/>
          </p:nvSpPr>
          <p:spPr>
            <a:xfrm>
              <a:off x="6196746" y="3119065"/>
              <a:ext cx="107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Decide</a:t>
              </a:r>
              <a:endParaRPr/>
            </a:p>
          </p:txBody>
        </p:sp>
        <p:sp>
          <p:nvSpPr>
            <p:cNvPr id="651" name="Google Shape;651;p73"/>
            <p:cNvSpPr txBox="1"/>
            <p:nvPr/>
          </p:nvSpPr>
          <p:spPr>
            <a:xfrm>
              <a:off x="7309013" y="2926904"/>
              <a:ext cx="107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5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Retro</a:t>
              </a:r>
              <a:endParaRPr/>
            </a:p>
          </p:txBody>
        </p:sp>
      </p:grpSp>
      <p:sp>
        <p:nvSpPr>
          <p:cNvPr id="652" name="Google Shape;652;p7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7" name="Google Shape;657;p74"/>
          <p:cNvGraphicFramePr/>
          <p:nvPr/>
        </p:nvGraphicFramePr>
        <p:xfrm>
          <a:off x="952500" y="10799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{B98D0A2F-551B-42B3-AE49-336E67680E4B}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Etapa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Objetivo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Ejemplos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Captura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Recoger datos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Formularios, sistemas, redes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Almacenamiento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Guardar datos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Bases de datos, archivos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Preparación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Limpiar, transformar y organizar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Python, Azure Data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Análisis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Explorar patrones y relaciones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Comunicación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Presentar hallazgos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BI, Looker Studio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Decisión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Accionar en base a información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Retroalimentación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Medir y ajustar resultados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658" name="Google Shape;658;p74"/>
          <p:cNvSpPr txBox="1"/>
          <p:nvPr/>
        </p:nvSpPr>
        <p:spPr>
          <a:xfrm>
            <a:off x="2428650" y="360000"/>
            <a:ext cx="4286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Ciclo de vida del dato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59" name="Google Shape;659;p7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4" name="Google Shape;664;p75"/>
          <p:cNvGraphicFramePr/>
          <p:nvPr/>
        </p:nvGraphicFramePr>
        <p:xfrm>
          <a:off x="1005250" y="108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{B98D0A2F-551B-42B3-AE49-336E67680E4B}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Escala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Características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Ejemplos</a:t>
                      </a:r>
                      <a:endParaRPr sz="12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Nominal (viene de nombre)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Categórica sin orden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Género, tipo de producto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Ordinal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Categórica con orden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Nivel de satisfacción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Intervalo *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Numérica sin cero absoluto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Temperatura, fechas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Razón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Numérica con cero absoluto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Ingresos, cantidad de ventas</a:t>
                      </a:r>
                      <a:endParaRPr sz="12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5" name="Google Shape;665;p75"/>
          <p:cNvSpPr txBox="1"/>
          <p:nvPr/>
        </p:nvSpPr>
        <p:spPr>
          <a:xfrm>
            <a:off x="2428600" y="360000"/>
            <a:ext cx="42867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Escala de medición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66" name="Google Shape;666;p75"/>
          <p:cNvSpPr txBox="1"/>
          <p:nvPr/>
        </p:nvSpPr>
        <p:spPr>
          <a:xfrm>
            <a:off x="1274550" y="3419421"/>
            <a:ext cx="71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* Entre distintos valores de intervalo no se pueden calcular proporciones.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Saber la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escala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 cada dato es clave para aplicar el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análisis correcto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y evitar errores de interpretación.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7" name="Google Shape;667;p75" title="ChatGPT Image 2 ago 2025, 12_45_50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50" y="3511812"/>
            <a:ext cx="369300" cy="3693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668" name="Google Shape;668;p7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6"/>
          <p:cNvSpPr txBox="1"/>
          <p:nvPr/>
        </p:nvSpPr>
        <p:spPr>
          <a:xfrm>
            <a:off x="540000" y="458025"/>
            <a:ext cx="51963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💡 Importante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4" name="Google Shape;674;p76"/>
          <p:cNvSpPr txBox="1"/>
          <p:nvPr/>
        </p:nvSpPr>
        <p:spPr>
          <a:xfrm>
            <a:off x="668200" y="1766300"/>
            <a:ext cx="80640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 veces se usa “campo” coloquialmente como sinónimo de “columna”, especialmente en lenguaje informal o en herramientas como formularios o bases de datos no relacionales. Pero…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🎓 En el modelo relacional formal (como en SQL o teoría de bases de datos), “campo” se refiere al valor en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la intersección de una fila y una columna. 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7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7"/>
          <p:cNvSpPr txBox="1"/>
          <p:nvPr/>
        </p:nvSpPr>
        <p:spPr>
          <a:xfrm>
            <a:off x="1096425" y="360000"/>
            <a:ext cx="6930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¿Qué tabla es correcta?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¿Por qué?</a:t>
            </a:r>
            <a:endParaRPr sz="1500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graphicFrame>
        <p:nvGraphicFramePr>
          <p:cNvPr id="681" name="Google Shape;681;p77"/>
          <p:cNvGraphicFramePr/>
          <p:nvPr/>
        </p:nvGraphicFramePr>
        <p:xfrm>
          <a:off x="1104213" y="2307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{B98D0A2F-551B-42B3-AE49-336E67680E4B}</a:tableStyleId>
              </a:tblPr>
              <a:tblGrid>
                <a:gridCol w="760225"/>
                <a:gridCol w="562050"/>
                <a:gridCol w="730500"/>
                <a:gridCol w="710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Enero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Febrero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Marzo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Avena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Granola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82" name="Google Shape;682;p77"/>
          <p:cNvGraphicFramePr/>
          <p:nvPr/>
        </p:nvGraphicFramePr>
        <p:xfrm>
          <a:off x="5369375" y="1545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{B98D0A2F-551B-42B3-AE49-336E67680E4B}</a:tableStyleId>
              </a:tblPr>
              <a:tblGrid>
                <a:gridCol w="813550"/>
                <a:gridCol w="813550"/>
                <a:gridCol w="673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Mes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Ventas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Avena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Enero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Avena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Febrero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45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Avena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Marzo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Granola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Enero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Granola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Febrero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Granola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Marzo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2D2E2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100">
                        <a:solidFill>
                          <a:srgbClr val="2D2E2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83" name="Google Shape;683;p77"/>
          <p:cNvGrpSpPr/>
          <p:nvPr/>
        </p:nvGrpSpPr>
        <p:grpSpPr>
          <a:xfrm>
            <a:off x="2234825" y="1545525"/>
            <a:ext cx="502200" cy="600300"/>
            <a:chOff x="2244950" y="1905525"/>
            <a:chExt cx="502200" cy="600300"/>
          </a:xfrm>
        </p:grpSpPr>
        <p:sp>
          <p:nvSpPr>
            <p:cNvPr id="684" name="Google Shape;684;p77"/>
            <p:cNvSpPr txBox="1"/>
            <p:nvPr/>
          </p:nvSpPr>
          <p:spPr>
            <a:xfrm>
              <a:off x="2273600" y="1905525"/>
              <a:ext cx="444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000">
                  <a:solidFill>
                    <a:srgbClr val="0E2C99"/>
                  </a:solidFill>
                  <a:latin typeface="Viga"/>
                  <a:ea typeface="Viga"/>
                  <a:cs typeface="Viga"/>
                  <a:sym typeface="Viga"/>
                </a:rPr>
                <a:t>A</a:t>
              </a:r>
              <a:endParaRPr>
                <a:solidFill>
                  <a:srgbClr val="0E2C99"/>
                </a:solidFill>
              </a:endParaRPr>
            </a:p>
          </p:txBody>
        </p:sp>
        <p:sp>
          <p:nvSpPr>
            <p:cNvPr id="685" name="Google Shape;685;p77"/>
            <p:cNvSpPr/>
            <p:nvPr/>
          </p:nvSpPr>
          <p:spPr>
            <a:xfrm>
              <a:off x="2244950" y="1951125"/>
              <a:ext cx="502200" cy="509100"/>
            </a:xfrm>
            <a:prstGeom prst="ellipse">
              <a:avLst/>
            </a:prstGeom>
            <a:noFill/>
            <a:ln cap="flat" cmpd="sng" w="19050">
              <a:solidFill>
                <a:srgbClr val="8068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77"/>
          <p:cNvGrpSpPr/>
          <p:nvPr/>
        </p:nvGrpSpPr>
        <p:grpSpPr>
          <a:xfrm>
            <a:off x="7967300" y="2578875"/>
            <a:ext cx="502200" cy="600300"/>
            <a:chOff x="7977425" y="2938875"/>
            <a:chExt cx="502200" cy="600300"/>
          </a:xfrm>
        </p:grpSpPr>
        <p:sp>
          <p:nvSpPr>
            <p:cNvPr id="687" name="Google Shape;687;p77"/>
            <p:cNvSpPr/>
            <p:nvPr/>
          </p:nvSpPr>
          <p:spPr>
            <a:xfrm>
              <a:off x="7977425" y="2984475"/>
              <a:ext cx="502200" cy="509100"/>
            </a:xfrm>
            <a:prstGeom prst="ellipse">
              <a:avLst/>
            </a:prstGeom>
            <a:noFill/>
            <a:ln cap="flat" cmpd="sng" w="19050">
              <a:solidFill>
                <a:srgbClr val="8068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7"/>
            <p:cNvSpPr txBox="1"/>
            <p:nvPr/>
          </p:nvSpPr>
          <p:spPr>
            <a:xfrm>
              <a:off x="8006075" y="2938875"/>
              <a:ext cx="444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3000">
                  <a:solidFill>
                    <a:srgbClr val="0E2C99"/>
                  </a:solidFill>
                  <a:latin typeface="Viga"/>
                  <a:ea typeface="Viga"/>
                  <a:cs typeface="Viga"/>
                  <a:sym typeface="Viga"/>
                </a:rPr>
                <a:t>B</a:t>
              </a:r>
              <a:endParaRPr>
                <a:solidFill>
                  <a:srgbClr val="0E2C99"/>
                </a:solidFill>
              </a:endParaRPr>
            </a:p>
          </p:txBody>
        </p:sp>
      </p:grpSp>
      <p:sp>
        <p:nvSpPr>
          <p:cNvPr id="689" name="Google Shape;689;p7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0" name="Google Shape;690;p77" title="ChatGPT Image 27 ago 2025, 09_25_52 p.m..png"/>
          <p:cNvPicPr preferRelativeResize="0"/>
          <p:nvPr/>
        </p:nvPicPr>
        <p:blipFill rotWithShape="1">
          <a:blip r:embed="rId3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8"/>
          <p:cNvSpPr txBox="1"/>
          <p:nvPr/>
        </p:nvSpPr>
        <p:spPr>
          <a:xfrm>
            <a:off x="1401750" y="2179200"/>
            <a:ext cx="634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Introducción a la IA y los datos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Pensamiento computacional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9"/>
          <p:cNvSpPr txBox="1"/>
          <p:nvPr/>
        </p:nvSpPr>
        <p:spPr>
          <a:xfrm>
            <a:off x="509275" y="1776791"/>
            <a:ext cx="4032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Conjunto de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habilidades para plantear problemas y definir soluciones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 manera que puedan ser comprendidas y ejecutadas tanto por personas como por sistemas informáticos.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1" name="Google Shape;701;p79" title="reina-ajedrez-negra-realista-figura-juego-fuerte-lider-imagen-vectorial-aisla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54980">
            <a:off x="5225051" y="695153"/>
            <a:ext cx="3082276" cy="30822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702" name="Google Shape;702;p7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0"/>
          <p:cNvSpPr txBox="1"/>
          <p:nvPr/>
        </p:nvSpPr>
        <p:spPr>
          <a:xfrm>
            <a:off x="1458000" y="360000"/>
            <a:ext cx="62280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Secuencias, condiciones y bucles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708" name="Google Shape;708;p80"/>
          <p:cNvGrpSpPr/>
          <p:nvPr/>
        </p:nvGrpSpPr>
        <p:grpSpPr>
          <a:xfrm>
            <a:off x="540000" y="1237275"/>
            <a:ext cx="8064000" cy="2914200"/>
            <a:chOff x="540000" y="1448550"/>
            <a:chExt cx="8064000" cy="2914200"/>
          </a:xfrm>
        </p:grpSpPr>
        <p:sp>
          <p:nvSpPr>
            <p:cNvPr id="709" name="Google Shape;709;p80"/>
            <p:cNvSpPr txBox="1"/>
            <p:nvPr/>
          </p:nvSpPr>
          <p:spPr>
            <a:xfrm>
              <a:off x="540000" y="1448550"/>
              <a:ext cx="4032000" cy="29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Secuencias:</a:t>
              </a:r>
              <a:r>
                <a:rPr b="1" lang="es-419" sz="1200">
                  <a:solidFill>
                    <a:srgbClr val="0E2C9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Pasos que se ejecutan en orden para alcanzar un objetivo.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Cada paso depende del anterior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El orden afecta el resultado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Condiciones: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Reglas que activan acciones según un criterio.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Relación tipo “si… entonces…”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Permiten decisiones en el flujo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Deben cubrir todos los casos posibles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0" name="Google Shape;710;p80"/>
            <p:cNvSpPr txBox="1"/>
            <p:nvPr/>
          </p:nvSpPr>
          <p:spPr>
            <a:xfrm>
              <a:off x="4572000" y="1448550"/>
              <a:ext cx="4032000" cy="173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Bucles: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Repiten instrucciones mientras se cumpla una condición.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Requieren de inicio, condición de parada y actualización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Usados para repetir procesos automáticamente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Bucles infinitos si no están bien definidos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11" name="Google Shape;711;p8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1"/>
          <p:cNvSpPr txBox="1"/>
          <p:nvPr/>
        </p:nvSpPr>
        <p:spPr>
          <a:xfrm>
            <a:off x="1745550" y="345375"/>
            <a:ext cx="5652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Descomposición de problemas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¿Qué es?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17" name="Google Shape;717;p81"/>
          <p:cNvSpPr txBox="1"/>
          <p:nvPr/>
        </p:nvSpPr>
        <p:spPr>
          <a:xfrm>
            <a:off x="908467" y="2048925"/>
            <a:ext cx="403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Descomponer es </a:t>
            </a:r>
            <a:r>
              <a:rPr b="1"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separar un problema complejo en partes</a:t>
            </a: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más simples, abordables y analizables.</a:t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8" name="Google Shape;718;p81" title="lista-documentos-3d-icono-signo-interrogacion-falta-hoja-documento-papel-signo-pregunta-burbuja-voz-o-pregunta-preguntas-frecuentes-concepto-solucion-respuesta-control-calidad-ilustracion-representacion-vectorial-icono-fo.png"/>
          <p:cNvPicPr preferRelativeResize="0"/>
          <p:nvPr/>
        </p:nvPicPr>
        <p:blipFill rotWithShape="1">
          <a:blip r:embed="rId3">
            <a:alphaModFix/>
          </a:blip>
          <a:srcRect b="15698" l="26593" r="21363" t="20017"/>
          <a:stretch/>
        </p:blipFill>
        <p:spPr>
          <a:xfrm>
            <a:off x="5697525" y="1572738"/>
            <a:ext cx="2220800" cy="182957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719" name="Google Shape;719;p81"/>
          <p:cNvGrpSpPr/>
          <p:nvPr/>
        </p:nvGrpSpPr>
        <p:grpSpPr>
          <a:xfrm>
            <a:off x="222250" y="3845142"/>
            <a:ext cx="2612567" cy="609225"/>
            <a:chOff x="217225" y="4204750"/>
            <a:chExt cx="2612567" cy="609225"/>
          </a:xfrm>
        </p:grpSpPr>
        <p:pic>
          <p:nvPicPr>
            <p:cNvPr id="720" name="Google Shape;720;p81" title="Guía Presentaciones Saber Emprender Final.png"/>
            <p:cNvPicPr preferRelativeResize="0"/>
            <p:nvPr/>
          </p:nvPicPr>
          <p:blipFill rotWithShape="1">
            <a:blip r:embed="rId4">
              <a:alphaModFix/>
            </a:blip>
            <a:srcRect b="37186" l="30098" r="28104" t="39248"/>
            <a:stretch/>
          </p:blipFill>
          <p:spPr>
            <a:xfrm>
              <a:off x="217225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81" title="Guía Presentaciones Saber Emprender Final.png"/>
            <p:cNvPicPr preferRelativeResize="0"/>
            <p:nvPr/>
          </p:nvPicPr>
          <p:blipFill rotWithShape="1">
            <a:blip r:embed="rId4">
              <a:alphaModFix/>
            </a:blip>
            <a:srcRect b="37186" l="30098" r="28104" t="39248"/>
            <a:stretch/>
          </p:blipFill>
          <p:spPr>
            <a:xfrm>
              <a:off x="689889" y="4204750"/>
              <a:ext cx="2139902" cy="609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2" name="Google Shape;722;p81"/>
          <p:cNvSpPr txBox="1"/>
          <p:nvPr/>
        </p:nvSpPr>
        <p:spPr>
          <a:xfrm>
            <a:off x="222250" y="3924579"/>
            <a:ext cx="245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Descomponer = separar</a:t>
            </a:r>
            <a:endParaRPr sz="1100"/>
          </a:p>
        </p:txBody>
      </p:sp>
      <p:sp>
        <p:nvSpPr>
          <p:cNvPr id="723" name="Google Shape;723;p8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/>
        </p:nvSpPr>
        <p:spPr>
          <a:xfrm>
            <a:off x="540000" y="525901"/>
            <a:ext cx="51963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💡 Recuerda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1" name="Google Shape;491;p55"/>
          <p:cNvSpPr txBox="1"/>
          <p:nvPr/>
        </p:nvSpPr>
        <p:spPr>
          <a:xfrm>
            <a:off x="585250" y="1728600"/>
            <a:ext cx="8064000" cy="23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Hay espectáculos públicos con menos convocatoria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gentil, no discutas acaloradamente. 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El estadio te observa.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Levanta siempre la mano antes de decir algo y espera tu turno.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Deja hablar al profesor.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Todos queremos aprender.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Cordialmente.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5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Fundamentos del dato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3" name="Google Shape;49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9101" y="581426"/>
            <a:ext cx="4705002" cy="3136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2"/>
          <p:cNvSpPr txBox="1"/>
          <p:nvPr/>
        </p:nvSpPr>
        <p:spPr>
          <a:xfrm>
            <a:off x="1745550" y="360000"/>
            <a:ext cx="5652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Descomposición de problemas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¿Por qué es importante?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29" name="Google Shape;729;p82"/>
          <p:cNvSpPr txBox="1"/>
          <p:nvPr/>
        </p:nvSpPr>
        <p:spPr>
          <a:xfrm>
            <a:off x="2734600" y="1889720"/>
            <a:ext cx="40713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entender mejor el problema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Ayuda a planificar el análisis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Facilita la colaboración en equipos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aplicar herramientas digitales por etapas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8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3"/>
          <p:cNvSpPr txBox="1"/>
          <p:nvPr/>
        </p:nvSpPr>
        <p:spPr>
          <a:xfrm>
            <a:off x="1745550" y="360000"/>
            <a:ext cx="5652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Descomposición de problemas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Pasos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36" name="Google Shape;736;p83"/>
          <p:cNvSpPr txBox="1"/>
          <p:nvPr/>
        </p:nvSpPr>
        <p:spPr>
          <a:xfrm>
            <a:off x="2726200" y="1948200"/>
            <a:ext cx="36081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Definir el objetivo con un verbo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Listar subtareas y dependencias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Definir entradas y salidas de cada subtarea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Estimar reglas y excepciones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Priorizar lo crítico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8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4"/>
          <p:cNvSpPr txBox="1"/>
          <p:nvPr/>
        </p:nvSpPr>
        <p:spPr>
          <a:xfrm>
            <a:off x="540000" y="1873863"/>
            <a:ext cx="4032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 partir de la tabla, determina cuántos pedidos fueron enviados.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Tareas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Indicar la cantidad de pedidos enviados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Detallar la secuencia, condición y bucle existente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 solo producto por orden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84"/>
          <p:cNvSpPr txBox="1"/>
          <p:nvPr/>
        </p:nvSpPr>
        <p:spPr>
          <a:xfrm>
            <a:off x="-5266906" y="311100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4"/>
          <p:cNvSpPr txBox="1"/>
          <p:nvPr/>
        </p:nvSpPr>
        <p:spPr>
          <a:xfrm>
            <a:off x="540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Lupa logística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¿Cómo resolverías este problema?</a:t>
            </a:r>
            <a:endParaRPr sz="3000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45" name="Google Shape;745;p8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46" name="Google Shape;746;p84"/>
          <p:cNvGraphicFramePr/>
          <p:nvPr/>
        </p:nvGraphicFramePr>
        <p:xfrm>
          <a:off x="5134825" y="109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{B98D0A2F-551B-42B3-AE49-336E67680E4B}</a:tableStyleId>
              </a:tblPr>
              <a:tblGrid>
                <a:gridCol w="876750"/>
                <a:gridCol w="876750"/>
                <a:gridCol w="876750"/>
              </a:tblGrid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Pago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Stock</a:t>
                      </a:r>
                      <a:endParaRPr sz="11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O-506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Pendiente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Anulado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Pendiente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O-507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47" name="Google Shape;747;p84" title="ChatGPT Image 27 ago 2025, 09_28_26 p.m..png"/>
          <p:cNvPicPr preferRelativeResize="0"/>
          <p:nvPr/>
        </p:nvPicPr>
        <p:blipFill rotWithShape="1">
          <a:blip r:embed="rId3">
            <a:alphaModFix/>
          </a:blip>
          <a:srcRect b="14102" l="10803" r="9350" t="13574"/>
          <a:stretch/>
        </p:blipFill>
        <p:spPr>
          <a:xfrm>
            <a:off x="7809113" y="360000"/>
            <a:ext cx="794888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5"/>
          <p:cNvSpPr txBox="1"/>
          <p:nvPr/>
        </p:nvSpPr>
        <p:spPr>
          <a:xfrm>
            <a:off x="540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Pseudocódigo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53" name="Google Shape;753;p85"/>
          <p:cNvSpPr txBox="1"/>
          <p:nvPr/>
        </p:nvSpPr>
        <p:spPr>
          <a:xfrm>
            <a:off x="540000" y="1296727"/>
            <a:ext cx="40320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Definición estructurada de algoritmos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 un formato independiente de cualquier lenguaje de programación.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Debe ser fácil de leer para las personas y sencillo de convertir en código ejecutable.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8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5" name="Google Shape;75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075" y="2478826"/>
            <a:ext cx="2939400" cy="121817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756" name="Google Shape;756;p85"/>
          <p:cNvSpPr txBox="1"/>
          <p:nvPr/>
        </p:nvSpPr>
        <p:spPr>
          <a:xfrm>
            <a:off x="4572000" y="1276627"/>
            <a:ext cx="40320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3206E"/>
                </a:solidFill>
                <a:latin typeface="Roboto"/>
                <a:ea typeface="Roboto"/>
                <a:cs typeface="Roboto"/>
                <a:sym typeface="Roboto"/>
              </a:rPr>
              <a:t>Sintaxis</a:t>
            </a:r>
            <a:endParaRPr sz="1200">
              <a:solidFill>
                <a:srgbClr val="0320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Boques con sangría.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Palabras clave (INICIO/FIN, SI/ENTONCES/SINO).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Entrada, Proceso, Salida.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Variables con nombres descriptivos.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Comentarios breves.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85"/>
          <p:cNvSpPr txBox="1"/>
          <p:nvPr/>
        </p:nvSpPr>
        <p:spPr>
          <a:xfrm>
            <a:off x="487285" y="3932850"/>
            <a:ext cx="6124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Repo: https://github.com/julioavantt/teacher_ai_flowchart_basic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6"/>
          <p:cNvSpPr txBox="1"/>
          <p:nvPr/>
        </p:nvSpPr>
        <p:spPr>
          <a:xfrm>
            <a:off x="540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Diagrama de flujo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63" name="Google Shape;763;p8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4" name="Google Shape;764;p86"/>
          <p:cNvGrpSpPr/>
          <p:nvPr/>
        </p:nvGrpSpPr>
        <p:grpSpPr>
          <a:xfrm>
            <a:off x="540000" y="1611400"/>
            <a:ext cx="7310895" cy="2172701"/>
            <a:chOff x="540000" y="1440000"/>
            <a:chExt cx="7310895" cy="2172701"/>
          </a:xfrm>
        </p:grpSpPr>
        <p:sp>
          <p:nvSpPr>
            <p:cNvPr id="765" name="Google Shape;765;p86"/>
            <p:cNvSpPr txBox="1"/>
            <p:nvPr/>
          </p:nvSpPr>
          <p:spPr>
            <a:xfrm>
              <a:off x="540000" y="1936250"/>
              <a:ext cx="4032000" cy="11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Permiten visualizar procesos y detectar huecos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Facilitan la comunicación de reglas con equipos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Transforman pseudocódigos en símbolos conectados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66" name="Google Shape;766;p86" title="Diseño sin título (14).png"/>
            <p:cNvPicPr preferRelativeResize="0"/>
            <p:nvPr/>
          </p:nvPicPr>
          <p:blipFill rotWithShape="1">
            <a:blip r:embed="rId3">
              <a:alphaModFix/>
            </a:blip>
            <a:srcRect b="9540" l="7569" r="10423" t="11805"/>
            <a:stretch/>
          </p:blipFill>
          <p:spPr>
            <a:xfrm>
              <a:off x="5585625" y="1440000"/>
              <a:ext cx="2265270" cy="2172701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7"/>
          <p:cNvSpPr txBox="1"/>
          <p:nvPr/>
        </p:nvSpPr>
        <p:spPr>
          <a:xfrm>
            <a:off x="540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Diagrama de flujo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A0DD"/>
                </a:highlight>
                <a:latin typeface="Viga"/>
                <a:ea typeface="Viga"/>
                <a:cs typeface="Viga"/>
                <a:sym typeface="Viga"/>
              </a:rPr>
              <a:t>Símbolos</a:t>
            </a:r>
            <a:endParaRPr sz="1500">
              <a:solidFill>
                <a:srgbClr val="FDFDFD"/>
              </a:solidFill>
              <a:highlight>
                <a:srgbClr val="00A0DD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72" name="Google Shape;772;p8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87"/>
          <p:cNvSpPr/>
          <p:nvPr/>
        </p:nvSpPr>
        <p:spPr>
          <a:xfrm>
            <a:off x="540000" y="1770519"/>
            <a:ext cx="13347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Inicio/Fin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87"/>
          <p:cNvSpPr/>
          <p:nvPr/>
        </p:nvSpPr>
        <p:spPr>
          <a:xfrm>
            <a:off x="2262100" y="2422331"/>
            <a:ext cx="1186500" cy="694800"/>
          </a:xfrm>
          <a:prstGeom prst="roundRect">
            <a:avLst>
              <a:gd fmla="val 16667" name="adj"/>
            </a:avLst>
          </a:prstGeom>
          <a:solidFill>
            <a:srgbClr val="00EBB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87"/>
          <p:cNvSpPr txBox="1"/>
          <p:nvPr/>
        </p:nvSpPr>
        <p:spPr>
          <a:xfrm>
            <a:off x="2119313" y="3375381"/>
            <a:ext cx="147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Rectángulo</a:t>
            </a:r>
            <a:endParaRPr>
              <a:solidFill>
                <a:srgbClr val="0E2C99"/>
              </a:solidFill>
            </a:endParaRPr>
          </a:p>
        </p:txBody>
      </p:sp>
      <p:sp>
        <p:nvSpPr>
          <p:cNvPr id="776" name="Google Shape;776;p87"/>
          <p:cNvSpPr/>
          <p:nvPr/>
        </p:nvSpPr>
        <p:spPr>
          <a:xfrm>
            <a:off x="2187975" y="1770519"/>
            <a:ext cx="13347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Proceso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87"/>
          <p:cNvSpPr txBox="1"/>
          <p:nvPr/>
        </p:nvSpPr>
        <p:spPr>
          <a:xfrm>
            <a:off x="540038" y="3375381"/>
            <a:ext cx="133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Elipses</a:t>
            </a:r>
            <a:endParaRPr>
              <a:solidFill>
                <a:srgbClr val="0E2C99"/>
              </a:solidFill>
            </a:endParaRPr>
          </a:p>
        </p:txBody>
      </p:sp>
      <p:sp>
        <p:nvSpPr>
          <p:cNvPr id="778" name="Google Shape;778;p87"/>
          <p:cNvSpPr/>
          <p:nvPr/>
        </p:nvSpPr>
        <p:spPr>
          <a:xfrm>
            <a:off x="785138" y="2412894"/>
            <a:ext cx="844500" cy="713700"/>
          </a:xfrm>
          <a:prstGeom prst="ellipse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7"/>
          <p:cNvSpPr/>
          <p:nvPr/>
        </p:nvSpPr>
        <p:spPr>
          <a:xfrm>
            <a:off x="3835950" y="1770519"/>
            <a:ext cx="13347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Decisión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87"/>
          <p:cNvSpPr txBox="1"/>
          <p:nvPr/>
        </p:nvSpPr>
        <p:spPr>
          <a:xfrm>
            <a:off x="3835988" y="3375381"/>
            <a:ext cx="133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Rombos</a:t>
            </a:r>
            <a:endParaRPr>
              <a:solidFill>
                <a:srgbClr val="0E2C99"/>
              </a:solidFill>
            </a:endParaRPr>
          </a:p>
        </p:txBody>
      </p:sp>
      <p:sp>
        <p:nvSpPr>
          <p:cNvPr id="781" name="Google Shape;781;p87"/>
          <p:cNvSpPr/>
          <p:nvPr/>
        </p:nvSpPr>
        <p:spPr>
          <a:xfrm>
            <a:off x="4131338" y="2461981"/>
            <a:ext cx="881400" cy="724200"/>
          </a:xfrm>
          <a:prstGeom prst="diamond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7"/>
          <p:cNvSpPr txBox="1"/>
          <p:nvPr/>
        </p:nvSpPr>
        <p:spPr>
          <a:xfrm>
            <a:off x="7269263" y="3375381"/>
            <a:ext cx="133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Líneas</a:t>
            </a:r>
            <a:endParaRPr>
              <a:solidFill>
                <a:srgbClr val="0E2C99"/>
              </a:solidFill>
            </a:endParaRPr>
          </a:p>
        </p:txBody>
      </p:sp>
      <p:cxnSp>
        <p:nvCxnSpPr>
          <p:cNvPr id="783" name="Google Shape;783;p87"/>
          <p:cNvCxnSpPr/>
          <p:nvPr/>
        </p:nvCxnSpPr>
        <p:spPr>
          <a:xfrm flipH="1" rot="10800000">
            <a:off x="7604588" y="2481881"/>
            <a:ext cx="664200" cy="575700"/>
          </a:xfrm>
          <a:prstGeom prst="straightConnector1">
            <a:avLst/>
          </a:prstGeom>
          <a:noFill/>
          <a:ln cap="flat" cmpd="sng" w="38100">
            <a:solidFill>
              <a:srgbClr val="00F0B1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84" name="Google Shape;784;p87"/>
          <p:cNvSpPr/>
          <p:nvPr/>
        </p:nvSpPr>
        <p:spPr>
          <a:xfrm>
            <a:off x="5483925" y="1770519"/>
            <a:ext cx="14721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Entrada/Salida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87"/>
          <p:cNvSpPr/>
          <p:nvPr/>
        </p:nvSpPr>
        <p:spPr>
          <a:xfrm>
            <a:off x="7269300" y="1770519"/>
            <a:ext cx="1334700" cy="264900"/>
          </a:xfrm>
          <a:prstGeom prst="roundRect">
            <a:avLst>
              <a:gd fmla="val 16667" name="adj"/>
            </a:avLst>
          </a:prstGeom>
          <a:solidFill>
            <a:srgbClr val="0E2C99"/>
          </a:solidFill>
          <a:ln cap="flat" cmpd="sng" w="9525">
            <a:solidFill>
              <a:srgbClr val="00A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Conector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87"/>
          <p:cNvSpPr/>
          <p:nvPr/>
        </p:nvSpPr>
        <p:spPr>
          <a:xfrm>
            <a:off x="5663363" y="2422344"/>
            <a:ext cx="954900" cy="694800"/>
          </a:xfrm>
          <a:prstGeom prst="parallelogram">
            <a:avLst>
              <a:gd fmla="val 25000" name="adj"/>
            </a:avLst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87"/>
          <p:cNvSpPr txBox="1"/>
          <p:nvPr/>
        </p:nvSpPr>
        <p:spPr>
          <a:xfrm>
            <a:off x="5356425" y="3375381"/>
            <a:ext cx="17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Forma: Paralelogramo</a:t>
            </a:r>
            <a:endParaRPr>
              <a:solidFill>
                <a:srgbClr val="0E2C9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8"/>
          <p:cNvSpPr/>
          <p:nvPr/>
        </p:nvSpPr>
        <p:spPr>
          <a:xfrm>
            <a:off x="1832050" y="3734088"/>
            <a:ext cx="5816400" cy="38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8"/>
          <p:cNvSpPr txBox="1"/>
          <p:nvPr/>
        </p:nvSpPr>
        <p:spPr>
          <a:xfrm>
            <a:off x="2556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Diagrama de flujo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A0DD"/>
                </a:highlight>
                <a:latin typeface="Viga"/>
                <a:ea typeface="Viga"/>
                <a:cs typeface="Viga"/>
                <a:sym typeface="Viga"/>
              </a:rPr>
              <a:t>Reglas</a:t>
            </a:r>
            <a:endParaRPr sz="1500">
              <a:solidFill>
                <a:srgbClr val="FDFDFD"/>
              </a:solidFill>
              <a:highlight>
                <a:srgbClr val="00A0DD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94" name="Google Shape;794;p8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88"/>
          <p:cNvSpPr txBox="1"/>
          <p:nvPr/>
        </p:nvSpPr>
        <p:spPr>
          <a:xfrm>
            <a:off x="2814000" y="1747750"/>
            <a:ext cx="3516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Una decisión = dos salidas (Sí/No)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Evitar cruces de flechas, usar conectores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Titulos breves por bloque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Mantener granularidad consistente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88"/>
          <p:cNvSpPr txBox="1"/>
          <p:nvPr/>
        </p:nvSpPr>
        <p:spPr>
          <a:xfrm>
            <a:off x="1913800" y="3740238"/>
            <a:ext cx="56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Granularidad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el nivel de detalle con que se describe una información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89"/>
          <p:cNvSpPr/>
          <p:nvPr/>
        </p:nvSpPr>
        <p:spPr>
          <a:xfrm>
            <a:off x="225600" y="172950"/>
            <a:ext cx="8745600" cy="4263600"/>
          </a:xfrm>
          <a:prstGeom prst="rect">
            <a:avLst/>
          </a:prstGeom>
          <a:solidFill>
            <a:srgbClr val="1A1A1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3" name="Google Shape;803;p89" title="hom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72" y="307363"/>
            <a:ext cx="3257247" cy="39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9" title="homer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825" y="1428746"/>
            <a:ext cx="4409676" cy="24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0"/>
          <p:cNvSpPr txBox="1"/>
          <p:nvPr/>
        </p:nvSpPr>
        <p:spPr>
          <a:xfrm>
            <a:off x="2556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Diagrama de flujo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A0DD"/>
                </a:highlight>
                <a:latin typeface="Viga"/>
                <a:ea typeface="Viga"/>
                <a:cs typeface="Viga"/>
                <a:sym typeface="Viga"/>
              </a:rPr>
              <a:t>Ejemplo</a:t>
            </a:r>
            <a:endParaRPr sz="1500">
              <a:solidFill>
                <a:srgbClr val="FDFDFD"/>
              </a:solidFill>
              <a:highlight>
                <a:srgbClr val="00A0DD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10" name="Google Shape;810;p9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90"/>
          <p:cNvSpPr/>
          <p:nvPr/>
        </p:nvSpPr>
        <p:spPr>
          <a:xfrm>
            <a:off x="2262100" y="1958963"/>
            <a:ext cx="1186500" cy="694800"/>
          </a:xfrm>
          <a:prstGeom prst="roundRect">
            <a:avLst>
              <a:gd fmla="val 16667" name="adj"/>
            </a:avLst>
          </a:prstGeom>
          <a:solidFill>
            <a:srgbClr val="00EBB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Leer Producto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90"/>
          <p:cNvSpPr/>
          <p:nvPr/>
        </p:nvSpPr>
        <p:spPr>
          <a:xfrm>
            <a:off x="748251" y="1949513"/>
            <a:ext cx="881400" cy="713700"/>
          </a:xfrm>
          <a:prstGeom prst="ellipse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Inicio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90"/>
          <p:cNvSpPr/>
          <p:nvPr/>
        </p:nvSpPr>
        <p:spPr>
          <a:xfrm>
            <a:off x="3919288" y="1839538"/>
            <a:ext cx="1398900" cy="933000"/>
          </a:xfrm>
          <a:prstGeom prst="diamond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Precio &gt;1000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4" name="Google Shape;814;p90"/>
          <p:cNvCxnSpPr>
            <a:stCxn id="812" idx="6"/>
            <a:endCxn id="811" idx="1"/>
          </p:cNvCxnSpPr>
          <p:nvPr/>
        </p:nvCxnSpPr>
        <p:spPr>
          <a:xfrm>
            <a:off x="1629651" y="2306363"/>
            <a:ext cx="632400" cy="0"/>
          </a:xfrm>
          <a:prstGeom prst="straightConnector1">
            <a:avLst/>
          </a:prstGeom>
          <a:noFill/>
          <a:ln cap="flat" cmpd="sng" w="19050">
            <a:solidFill>
              <a:srgbClr val="0E2C9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815" name="Google Shape;815;p90"/>
          <p:cNvSpPr/>
          <p:nvPr/>
        </p:nvSpPr>
        <p:spPr>
          <a:xfrm>
            <a:off x="5663375" y="1958975"/>
            <a:ext cx="1398900" cy="694800"/>
          </a:xfrm>
          <a:prstGeom prst="parallelogram">
            <a:avLst>
              <a:gd fmla="val 25000" name="adj"/>
            </a:avLst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“Producto caro”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90"/>
          <p:cNvSpPr/>
          <p:nvPr/>
        </p:nvSpPr>
        <p:spPr>
          <a:xfrm>
            <a:off x="7496076" y="1958963"/>
            <a:ext cx="881400" cy="713700"/>
          </a:xfrm>
          <a:prstGeom prst="ellipse">
            <a:avLst/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Fin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90"/>
          <p:cNvSpPr/>
          <p:nvPr/>
        </p:nvSpPr>
        <p:spPr>
          <a:xfrm>
            <a:off x="3919287" y="3032013"/>
            <a:ext cx="1398900" cy="694800"/>
          </a:xfrm>
          <a:prstGeom prst="parallelogram">
            <a:avLst>
              <a:gd fmla="val 25000" name="adj"/>
            </a:avLst>
          </a:prstGeom>
          <a:solidFill>
            <a:srgbClr val="00F0B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"/>
                <a:ea typeface="Roboto"/>
                <a:cs typeface="Roboto"/>
                <a:sym typeface="Roboto"/>
              </a:rPr>
              <a:t>“Producto accesible”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8" name="Google Shape;818;p90"/>
          <p:cNvCxnSpPr>
            <a:stCxn id="811" idx="3"/>
            <a:endCxn id="813" idx="1"/>
          </p:cNvCxnSpPr>
          <p:nvPr/>
        </p:nvCxnSpPr>
        <p:spPr>
          <a:xfrm flipH="1" rot="10800000">
            <a:off x="3448600" y="2306063"/>
            <a:ext cx="4707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90"/>
          <p:cNvCxnSpPr>
            <a:stCxn id="813" idx="3"/>
            <a:endCxn id="815" idx="5"/>
          </p:cNvCxnSpPr>
          <p:nvPr/>
        </p:nvCxnSpPr>
        <p:spPr>
          <a:xfrm>
            <a:off x="5318188" y="2306038"/>
            <a:ext cx="4320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90"/>
          <p:cNvCxnSpPr>
            <a:stCxn id="815" idx="2"/>
            <a:endCxn id="816" idx="2"/>
          </p:cNvCxnSpPr>
          <p:nvPr/>
        </p:nvCxnSpPr>
        <p:spPr>
          <a:xfrm>
            <a:off x="6975425" y="2306375"/>
            <a:ext cx="5208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90"/>
          <p:cNvCxnSpPr>
            <a:stCxn id="813" idx="2"/>
            <a:endCxn id="817" idx="0"/>
          </p:cNvCxnSpPr>
          <p:nvPr/>
        </p:nvCxnSpPr>
        <p:spPr>
          <a:xfrm>
            <a:off x="4618738" y="2772538"/>
            <a:ext cx="0" cy="25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90"/>
          <p:cNvCxnSpPr>
            <a:stCxn id="817" idx="2"/>
            <a:endCxn id="816" idx="4"/>
          </p:cNvCxnSpPr>
          <p:nvPr/>
        </p:nvCxnSpPr>
        <p:spPr>
          <a:xfrm flipH="1" rot="10800000">
            <a:off x="5231337" y="2672613"/>
            <a:ext cx="2705400" cy="706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90"/>
          <p:cNvSpPr txBox="1"/>
          <p:nvPr/>
        </p:nvSpPr>
        <p:spPr>
          <a:xfrm>
            <a:off x="5371650" y="1958975"/>
            <a:ext cx="3786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90"/>
          <p:cNvSpPr txBox="1"/>
          <p:nvPr/>
        </p:nvSpPr>
        <p:spPr>
          <a:xfrm>
            <a:off x="4574438" y="2662163"/>
            <a:ext cx="4425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1"/>
          <p:cNvSpPr txBox="1"/>
          <p:nvPr/>
        </p:nvSpPr>
        <p:spPr>
          <a:xfrm>
            <a:off x="1745550" y="360000"/>
            <a:ext cx="5652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¿Qué es la automatización?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30" name="Google Shape;830;p91"/>
          <p:cNvSpPr txBox="1"/>
          <p:nvPr/>
        </p:nvSpPr>
        <p:spPr>
          <a:xfrm>
            <a:off x="540000" y="1775656"/>
            <a:ext cx="403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el proceso de hacer que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tareas repetitivas o lógicas se realicen de forma automática, sin intervención manual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Esto se logra a partir de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reglas, condiciones o flujos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predefinidos que las herramientas tecnológicas pueden ejecutar por sí mismas.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1" name="Google Shape;831;p91" title="cinta-transparente-vidrio-liquido-abstrac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538" y="1743938"/>
            <a:ext cx="2959785" cy="227017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32" name="Google Shape;832;p9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56"/>
          <p:cNvGrpSpPr/>
          <p:nvPr/>
        </p:nvGrpSpPr>
        <p:grpSpPr>
          <a:xfrm>
            <a:off x="1254275" y="1035300"/>
            <a:ext cx="2577300" cy="3072900"/>
            <a:chOff x="1177350" y="1045650"/>
            <a:chExt cx="2577300" cy="3072900"/>
          </a:xfrm>
        </p:grpSpPr>
        <p:sp>
          <p:nvSpPr>
            <p:cNvPr id="499" name="Google Shape;499;p56"/>
            <p:cNvSpPr txBox="1"/>
            <p:nvPr/>
          </p:nvSpPr>
          <p:spPr>
            <a:xfrm>
              <a:off x="1177350" y="324135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¡B</a:t>
              </a: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ienvenidos</a:t>
              </a: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!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¿Nos presentamos?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pic>
          <p:nvPicPr>
            <p:cNvPr id="500" name="Google Shape;500;p56" title="ChatGPT Image 31 jul 2025, 04_41_59 p.m..png"/>
            <p:cNvPicPr preferRelativeResize="0"/>
            <p:nvPr/>
          </p:nvPicPr>
          <p:blipFill rotWithShape="1">
            <a:blip r:embed="rId3">
              <a:alphaModFix/>
            </a:blip>
            <a:srcRect b="0" l="19903" r="21503" t="0"/>
            <a:stretch/>
          </p:blipFill>
          <p:spPr>
            <a:xfrm>
              <a:off x="1768900" y="1045650"/>
              <a:ext cx="1394199" cy="2379451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501" name="Google Shape;501;p56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recuerdan de la clase anterior?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esperan aprender?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¿Tienen alguna pregunta?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2"/>
          <p:cNvSpPr txBox="1"/>
          <p:nvPr/>
        </p:nvSpPr>
        <p:spPr>
          <a:xfrm>
            <a:off x="1745550" y="360000"/>
            <a:ext cx="5652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¿Qué es la automatización?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Ejemplos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38" name="Google Shape;838;p92"/>
          <p:cNvSpPr txBox="1"/>
          <p:nvPr/>
        </p:nvSpPr>
        <p:spPr>
          <a:xfrm>
            <a:off x="4572000" y="1449099"/>
            <a:ext cx="4032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7965AE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b="1" sz="1500">
              <a:solidFill>
                <a:srgbClr val="7965A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Escribir un script que limpie un conjunto de datos y lo deje listo para el análisis.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500">
                <a:solidFill>
                  <a:srgbClr val="7965AE"/>
                </a:solidFill>
                <a:latin typeface="Roboto"/>
                <a:ea typeface="Roboto"/>
                <a:cs typeface="Roboto"/>
                <a:sym typeface="Roboto"/>
              </a:rPr>
              <a:t>Power BI</a:t>
            </a:r>
            <a:endParaRPr b="1" sz="1500">
              <a:solidFill>
                <a:srgbClr val="7965A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Programar la actualización automática de un dashboard para mantener la información siempre al día.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9" name="Google Shape;839;p92" title="ChatGPT Image 3 ago 2025, 01_52_04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974" y="1240783"/>
            <a:ext cx="2516951" cy="25169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40" name="Google Shape;840;p9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92"/>
          <p:cNvSpPr txBox="1"/>
          <p:nvPr/>
        </p:nvSpPr>
        <p:spPr>
          <a:xfrm>
            <a:off x="573075" y="3798913"/>
            <a:ext cx="634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Repo: </a:t>
            </a:r>
            <a:r>
              <a:rPr b="1" lang="es-419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https://github.com/julioavantt/teacher_ai_py_clean.git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3"/>
          <p:cNvSpPr txBox="1"/>
          <p:nvPr/>
        </p:nvSpPr>
        <p:spPr>
          <a:xfrm>
            <a:off x="529650" y="533475"/>
            <a:ext cx="808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¿Qué se puede automatizar en la IA?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47" name="Google Shape;847;p93"/>
          <p:cNvSpPr txBox="1"/>
          <p:nvPr/>
        </p:nvSpPr>
        <p:spPr>
          <a:xfrm>
            <a:off x="2740350" y="1840775"/>
            <a:ext cx="36633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Limpieza y procesamiento de datos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Aplicación de reglas y condiciones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Ejecución de cálculos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Predicciones y proyecciones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Generación de reportes o resultados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9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4"/>
          <p:cNvSpPr txBox="1"/>
          <p:nvPr/>
        </p:nvSpPr>
        <p:spPr>
          <a:xfrm>
            <a:off x="1944300" y="2425925"/>
            <a:ext cx="525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IA y automatización se complementan</a:t>
            </a: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para mejorar procesos y decisiones</a:t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4" name="Google Shape;854;p94" title="ChatGPT Image 1 ago 2025, 02_44_01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11" y="1573982"/>
            <a:ext cx="888975" cy="88897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55" name="Google Shape;855;p9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5"/>
          <p:cNvSpPr txBox="1"/>
          <p:nvPr/>
        </p:nvSpPr>
        <p:spPr>
          <a:xfrm>
            <a:off x="540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Despacho inteligente</a:t>
            </a:r>
            <a:endParaRPr b="0" i="0" sz="900" u="none" cap="none" strike="noStrike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61" name="Google Shape;861;p95"/>
          <p:cNvSpPr txBox="1"/>
          <p:nvPr/>
        </p:nvSpPr>
        <p:spPr>
          <a:xfrm>
            <a:off x="540000" y="1307400"/>
            <a:ext cx="4032000" cy="27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debe calcular el recuento de pedidos por estado y método de envío, realiza para ello un pseudocódigo y diagrama de flujo y ten en consideración las siguientes reglas: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 Pago = Anulado &gt;&gt; Estado = Anulado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 Pago ≠ Aprobado &gt;&gt; Estado = Pendiente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 Pago = Aprobado y Stock = No &gt;&gt; Estado = Enviado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 Pago = Aprobado y Stock = Sí &gt;&gt; Método de envío: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Moto si Destino = Capital y Peso ≤ 5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Correo si Destino = Interior y Peso ≤ 10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○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Expreso en cualquier otro caso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62" name="Google Shape;862;p95"/>
          <p:cNvGraphicFramePr/>
          <p:nvPr/>
        </p:nvGraphicFramePr>
        <p:xfrm>
          <a:off x="4982500" y="1150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{B98D0A2F-551B-42B3-AE49-336E67680E4B}</a:tableStyleId>
              </a:tblPr>
              <a:tblGrid>
                <a:gridCol w="654175"/>
                <a:gridCol w="854525"/>
                <a:gridCol w="664200"/>
                <a:gridCol w="724300"/>
                <a:gridCol w="724300"/>
              </a:tblGrid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Pago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Stock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Destino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rgbClr val="FDFDF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Peso</a:t>
                      </a:r>
                      <a:endParaRPr sz="1000">
                        <a:solidFill>
                          <a:srgbClr val="FDFDF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Pendiente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Interior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Interior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Capital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Capital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Interior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Capital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Aprobado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Interior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O-706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Anulado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Sí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Capital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3" name="Google Shape;863;p9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| Pens. computacional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4" name="Google Shape;864;p95" title="ChatGPT Image 27 ago 2025, 09_28_26 p.m..png"/>
          <p:cNvPicPr preferRelativeResize="0"/>
          <p:nvPr/>
        </p:nvPicPr>
        <p:blipFill rotWithShape="1">
          <a:blip r:embed="rId3">
            <a:alphaModFix/>
          </a:blip>
          <a:srcRect b="14102" l="10803" r="9350" t="13574"/>
          <a:stretch/>
        </p:blipFill>
        <p:spPr>
          <a:xfrm>
            <a:off x="7809113" y="360000"/>
            <a:ext cx="794888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6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fue lo más útil de la clase?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parte te costó más?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te gustaría repasar o reforzar?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0" name="Google Shape;870;p96"/>
          <p:cNvGrpSpPr/>
          <p:nvPr/>
        </p:nvGrpSpPr>
        <p:grpSpPr>
          <a:xfrm>
            <a:off x="1254275" y="1427787"/>
            <a:ext cx="2577300" cy="2287925"/>
            <a:chOff x="1254275" y="1820275"/>
            <a:chExt cx="2577300" cy="2287925"/>
          </a:xfrm>
        </p:grpSpPr>
        <p:pic>
          <p:nvPicPr>
            <p:cNvPr id="871" name="Google Shape;871;p96" title="ChatGPT Image 1 ago 2025, 10_45_33 a.m..png"/>
            <p:cNvPicPr preferRelativeResize="0"/>
            <p:nvPr/>
          </p:nvPicPr>
          <p:blipFill rotWithShape="1">
            <a:blip r:embed="rId3">
              <a:alphaModFix/>
            </a:blip>
            <a:srcRect b="7794" l="23470" r="20818" t="11936"/>
            <a:stretch/>
          </p:blipFill>
          <p:spPr>
            <a:xfrm>
              <a:off x="2038151" y="1820275"/>
              <a:ext cx="1009549" cy="145452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  <p:sp>
          <p:nvSpPr>
            <p:cNvPr id="872" name="Google Shape;872;p96"/>
            <p:cNvSpPr txBox="1"/>
            <p:nvPr/>
          </p:nvSpPr>
          <p:spPr>
            <a:xfrm>
              <a:off x="1254275" y="323100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Retro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00EBB5"/>
                  </a:highlight>
                  <a:latin typeface="Viga"/>
                  <a:ea typeface="Viga"/>
                  <a:cs typeface="Viga"/>
                  <a:sym typeface="Viga"/>
                </a:rPr>
                <a:t>¿Cómo nos vamos?</a:t>
              </a:r>
              <a:endParaRPr sz="1500">
                <a:solidFill>
                  <a:srgbClr val="FFFFFF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/>
          <p:nvPr/>
        </p:nvSpPr>
        <p:spPr>
          <a:xfrm>
            <a:off x="4572000" y="1692347"/>
            <a:ext cx="3693000" cy="105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7"/>
          <p:cNvSpPr txBox="1"/>
          <p:nvPr/>
        </p:nvSpPr>
        <p:spPr>
          <a:xfrm>
            <a:off x="2436450" y="359988"/>
            <a:ext cx="427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Contenidos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Por temas</a:t>
            </a: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 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8" name="Google Shape;508;p57"/>
          <p:cNvSpPr txBox="1"/>
          <p:nvPr/>
        </p:nvSpPr>
        <p:spPr>
          <a:xfrm>
            <a:off x="1157700" y="20140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57"/>
          <p:cNvSpPr txBox="1"/>
          <p:nvPr/>
        </p:nvSpPr>
        <p:spPr>
          <a:xfrm>
            <a:off x="540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01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5189700" y="1881347"/>
            <a:ext cx="3414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Fundamentos del dato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Pensamiento computacional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57"/>
          <p:cNvSpPr txBox="1"/>
          <p:nvPr/>
        </p:nvSpPr>
        <p:spPr>
          <a:xfrm>
            <a:off x="4572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02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2" name="Google Shape;512;p57"/>
          <p:cNvSpPr txBox="1"/>
          <p:nvPr/>
        </p:nvSpPr>
        <p:spPr>
          <a:xfrm>
            <a:off x="1157700" y="320374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Python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57"/>
          <p:cNvSpPr txBox="1"/>
          <p:nvPr/>
        </p:nvSpPr>
        <p:spPr>
          <a:xfrm>
            <a:off x="540000" y="308824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03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4" name="Google Shape;514;p57"/>
          <p:cNvSpPr txBox="1"/>
          <p:nvPr/>
        </p:nvSpPr>
        <p:spPr>
          <a:xfrm>
            <a:off x="5189700" y="31864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a Python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4572000" y="3070997"/>
            <a:ext cx="65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04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/>
          <p:nvPr/>
        </p:nvSpPr>
        <p:spPr>
          <a:xfrm>
            <a:off x="4572000" y="1434600"/>
            <a:ext cx="40320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Dato, información e insights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Ciclo de vida del dato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Escalas de medida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Estructuras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Secuencias, condiciones y bucles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Descomposición de problemas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Relación con la automatización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1" name="Google Shape;521;p58"/>
          <p:cNvGrpSpPr/>
          <p:nvPr/>
        </p:nvGrpSpPr>
        <p:grpSpPr>
          <a:xfrm>
            <a:off x="540000" y="1280500"/>
            <a:ext cx="4032000" cy="2582501"/>
            <a:chOff x="540000" y="1440000"/>
            <a:chExt cx="4032000" cy="2582501"/>
          </a:xfrm>
        </p:grpSpPr>
        <p:sp>
          <p:nvSpPr>
            <p:cNvPr id="522" name="Google Shape;522;p58"/>
            <p:cNvSpPr txBox="1"/>
            <p:nvPr/>
          </p:nvSpPr>
          <p:spPr>
            <a:xfrm>
              <a:off x="540000" y="1440000"/>
              <a:ext cx="4032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Objetivos de la clase</a:t>
              </a:r>
              <a:endParaRPr i="0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523" name="Google Shape;523;p58" title="ChatGPT Image 1 ago 2025, 01_12_31 p.m..png"/>
            <p:cNvPicPr preferRelativeResize="0"/>
            <p:nvPr/>
          </p:nvPicPr>
          <p:blipFill rotWithShape="1">
            <a:blip r:embed="rId3">
              <a:alphaModFix/>
            </a:blip>
            <a:srcRect b="16342" l="13566" r="13178" t="24660"/>
            <a:stretch/>
          </p:blipFill>
          <p:spPr>
            <a:xfrm>
              <a:off x="1735625" y="2040300"/>
              <a:ext cx="1640750" cy="1982200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"/>
          <p:cNvSpPr txBox="1"/>
          <p:nvPr/>
        </p:nvSpPr>
        <p:spPr>
          <a:xfrm>
            <a:off x="1401750" y="2179200"/>
            <a:ext cx="634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Introducción a la IA y los datos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Fundamentos del dato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/>
        </p:nvSpPr>
        <p:spPr>
          <a:xfrm>
            <a:off x="540000" y="360000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Plataforma Skill Build: Fundamentos del dato</a:t>
            </a:r>
            <a:endParaRPr b="0" i="0" sz="3000" u="none" cap="none" strike="noStrike">
              <a:solidFill>
                <a:srgbClr val="00A0D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34" name="Google Shape;5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24" y="1703175"/>
            <a:ext cx="3905350" cy="2107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 txBox="1"/>
          <p:nvPr/>
        </p:nvSpPr>
        <p:spPr>
          <a:xfrm>
            <a:off x="341075" y="425850"/>
            <a:ext cx="84375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Para ir adelantando… 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Instalar VSCODE: </a:t>
            </a:r>
            <a:r>
              <a:rPr b="1" lang="es-419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https://www.youtube.com/watch?v=jn3-Pusd_RY</a:t>
            </a:r>
            <a:endParaRPr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s-419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Instalar Jupyter y Python:</a:t>
            </a:r>
            <a:r>
              <a:rPr b="1" lang="es-419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https://www.youtube.com/watch?v=d1fwp8YZ2gQ&amp;t=13s</a:t>
            </a:r>
            <a:endParaRPr sz="3000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40" name="Google Shape;540;p61"/>
          <p:cNvSpPr txBox="1"/>
          <p:nvPr/>
        </p:nvSpPr>
        <p:spPr>
          <a:xfrm>
            <a:off x="386300" y="1675452"/>
            <a:ext cx="4991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b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i="0" sz="17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1" name="Google Shape;541;p61" title="jpuy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338" y="2045599"/>
            <a:ext cx="4311325" cy="242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